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9"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5143500" type="screen16x9"/>
  <p:notesSz cx="6858000" cy="9144000"/>
  <p:embeddedFontLst>
    <p:embeddedFont>
      <p:font typeface="Arial Black" panose="020B0A04020102020204" pitchFamily="34" charset="0"/>
      <p:regular r:id="rId30"/>
      <p:bold r:id="rId31"/>
    </p:embeddedFont>
    <p:embeddedFont>
      <p:font typeface="Arial Narrow" panose="020B0606020202030204" pitchFamily="34" charset="0"/>
      <p:regular r:id="rId32"/>
      <p:bold r:id="rId33"/>
      <p:italic r:id="rId34"/>
      <p:boldItalic r:id="rId35"/>
    </p:embeddedFont>
    <p:embeddedFont>
      <p:font typeface="Montserrat" panose="00000500000000000000" pitchFamily="2" charset="0"/>
      <p:regular r:id="rId36"/>
      <p:bold r:id="rId37"/>
      <p:italic r:id="rId38"/>
      <p:boldItalic r:id="rId39"/>
    </p:embeddedFont>
    <p:embeddedFont>
      <p:font typeface="Montserrat ExtraBold" panose="00000900000000000000" pitchFamily="2" charset="0"/>
      <p:bold r:id="rId40"/>
      <p:boldItalic r:id="rId41"/>
    </p:embeddedFont>
    <p:embeddedFont>
      <p:font typeface="Montserrat Medium" panose="00000600000000000000" pitchFamily="2"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F69357-381D-423C-9279-9AD84DC53AA6}">
  <a:tblStyle styleId="{90F69357-381D-423C-9279-9AD84DC53AA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3" d="100"/>
          <a:sy n="143" d="100"/>
        </p:scale>
        <p:origin x="160" y="10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b9accee06b_0_2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2b9accee06b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2bbd74f8bbf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2bbd74f8bbf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2bbd74f8bbf_0_1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2bbd74f8bbf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2bbd74f8bbf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2bbd74f8bbf_0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2bbd74f8bbf_0_1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2bbd74f8bbf_0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2bbd74f8bbf_0_1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2bbd74f8bbf_0_1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2bbd74f8bbf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2bbd74f8bbf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2bbd74f8bbf_0_19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2bbd74f8bbf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2bbd74f8bbf_0_2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2bbd74f8bbf_0_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bbd74f8bbf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2bbd74f8bbf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bbd74f8bbf_0_2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2bbd74f8bbf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b9accee06b_0_7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2b9accee06b_0_7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bbd74f8bbf_0_2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2bbd74f8bbf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bbd74f8bbf_0_2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2bbd74f8bbf_0_2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2bbd74f8bbf_0_2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2bbd74f8bbf_0_2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2bbd74f8bbf_0_2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2bbd74f8bbf_0_2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2bbd74f8bbf_0_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2bbd74f8bbf_0_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b9accee06b_0_23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2b9accee06b_0_23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2b9accee06b_0_23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2b9accee06b_0_23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2b9accee06b_0_23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2b9accee06b_0_23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2b94f4156a9_2_2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 name="Google Shape;129;g2b94f4156a9_2_25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b94f4156a9_2_5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g2b94f4156a9_2_51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2b9accee06b_0_1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2b9accee06b_0_1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bbd74f8bbf_0_1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2bbd74f8bbf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2bbd74f8bbf_0_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2bbd74f8bbf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bbd74f8bbf_0_15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2bbd74f8bbf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bbd74f8bbf_0_1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2bbd74f8bbf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rtl="0">
              <a:spcBef>
                <a:spcPts val="0"/>
              </a:spcBef>
              <a:spcAft>
                <a:spcPts val="0"/>
              </a:spcAft>
              <a:buSzPts val="1800"/>
              <a:buChar char="●"/>
              <a:defRPr/>
            </a:lvl1pPr>
            <a:lvl2pPr marL="914400" lvl="1" indent="-317500" algn="ctr" rtl="0">
              <a:spcBef>
                <a:spcPts val="0"/>
              </a:spcBef>
              <a:spcAft>
                <a:spcPts val="0"/>
              </a:spcAft>
              <a:buSzPts val="1400"/>
              <a:buChar char="○"/>
              <a:defRPr/>
            </a:lvl2pPr>
            <a:lvl3pPr marL="1371600" lvl="2" indent="-317500" algn="ctr" rtl="0">
              <a:spcBef>
                <a:spcPts val="0"/>
              </a:spcBef>
              <a:spcAft>
                <a:spcPts val="0"/>
              </a:spcAft>
              <a:buSzPts val="1400"/>
              <a:buChar char="■"/>
              <a:defRPr/>
            </a:lvl3pPr>
            <a:lvl4pPr marL="1828800" lvl="3" indent="-317500" algn="ctr" rtl="0">
              <a:spcBef>
                <a:spcPts val="0"/>
              </a:spcBef>
              <a:spcAft>
                <a:spcPts val="0"/>
              </a:spcAft>
              <a:buSzPts val="1400"/>
              <a:buChar char="●"/>
              <a:defRPr/>
            </a:lvl4pPr>
            <a:lvl5pPr marL="2286000" lvl="4" indent="-317500" algn="ctr" rtl="0">
              <a:spcBef>
                <a:spcPts val="0"/>
              </a:spcBef>
              <a:spcAft>
                <a:spcPts val="0"/>
              </a:spcAft>
              <a:buSzPts val="1400"/>
              <a:buChar char="○"/>
              <a:defRPr/>
            </a:lvl5pPr>
            <a:lvl6pPr marL="2743200" lvl="5" indent="-317500" algn="ctr" rtl="0">
              <a:spcBef>
                <a:spcPts val="0"/>
              </a:spcBef>
              <a:spcAft>
                <a:spcPts val="0"/>
              </a:spcAft>
              <a:buSzPts val="1400"/>
              <a:buChar char="■"/>
              <a:defRPr/>
            </a:lvl6pPr>
            <a:lvl7pPr marL="3200400" lvl="6" indent="-317500" algn="ctr" rtl="0">
              <a:spcBef>
                <a:spcPts val="0"/>
              </a:spcBef>
              <a:spcAft>
                <a:spcPts val="0"/>
              </a:spcAft>
              <a:buSzPts val="1400"/>
              <a:buChar char="●"/>
              <a:defRPr/>
            </a:lvl7pPr>
            <a:lvl8pPr marL="3657600" lvl="7" indent="-317500" algn="ctr" rtl="0">
              <a:spcBef>
                <a:spcPts val="0"/>
              </a:spcBef>
              <a:spcAft>
                <a:spcPts val="0"/>
              </a:spcAft>
              <a:buSzPts val="1400"/>
              <a:buChar char="○"/>
              <a:defRPr/>
            </a:lvl8pPr>
            <a:lvl9pPr marL="4114800" lvl="8" indent="-317500" algn="ctr" rtl="0">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7_Blank Slide">
  <p:cSld name="7_Blank Slide">
    <p:spTree>
      <p:nvGrpSpPr>
        <p:cNvPr id="1" name="Shape 50"/>
        <p:cNvGrpSpPr/>
        <p:nvPr/>
      </p:nvGrpSpPr>
      <p:grpSpPr>
        <a:xfrm>
          <a:off x="0" y="0"/>
          <a:ext cx="0" cy="0"/>
          <a:chOff x="0" y="0"/>
          <a:chExt cx="0" cy="0"/>
        </a:xfrm>
      </p:grpSpPr>
      <p:sp>
        <p:nvSpPr>
          <p:cNvPr id="51" name="Google Shape;51;p13"/>
          <p:cNvSpPr txBox="1"/>
          <p:nvPr/>
        </p:nvSpPr>
        <p:spPr>
          <a:xfrm>
            <a:off x="3225800" y="4884365"/>
            <a:ext cx="2692500" cy="129900"/>
          </a:xfrm>
          <a:prstGeom prst="rect">
            <a:avLst/>
          </a:prstGeom>
          <a:noFill/>
          <a:ln>
            <a:noFill/>
          </a:ln>
        </p:spPr>
        <p:txBody>
          <a:bodyPr spcFirstLastPara="1" wrap="square" lIns="91425" tIns="45725" rIns="91425" bIns="45725" anchor="ctr" anchorCtr="0">
            <a:noAutofit/>
          </a:bodyPr>
          <a:lstStyle/>
          <a:p>
            <a:pPr marL="0" marR="0" lvl="0" indent="0" algn="ctr" rtl="0">
              <a:spcBef>
                <a:spcPts val="0"/>
              </a:spcBef>
              <a:spcAft>
                <a:spcPts val="0"/>
              </a:spcAft>
              <a:buNone/>
            </a:pPr>
            <a:r>
              <a:rPr lang="en" sz="700">
                <a:solidFill>
                  <a:schemeClr val="dk2"/>
                </a:solidFill>
                <a:latin typeface="Calibri"/>
                <a:ea typeface="Calibri"/>
                <a:cs typeface="Calibri"/>
                <a:sym typeface="Calibri"/>
              </a:rPr>
              <a:t>Proprietary and confidential information of Alorica</a:t>
            </a:r>
            <a:endParaRPr sz="1100"/>
          </a:p>
        </p:txBody>
      </p:sp>
      <p:sp>
        <p:nvSpPr>
          <p:cNvPr id="52" name="Google Shape;52;p13"/>
          <p:cNvSpPr txBox="1"/>
          <p:nvPr/>
        </p:nvSpPr>
        <p:spPr>
          <a:xfrm>
            <a:off x="4388645" y="4749509"/>
            <a:ext cx="366600" cy="129900"/>
          </a:xfrm>
          <a:prstGeom prst="rect">
            <a:avLst/>
          </a:prstGeom>
          <a:noFill/>
          <a:ln>
            <a:noFill/>
          </a:ln>
        </p:spPr>
        <p:txBody>
          <a:bodyPr spcFirstLastPara="1" wrap="square" lIns="91425" tIns="45725" rIns="91425" bIns="45725" anchor="ctr" anchorCtr="0">
            <a:noAutofit/>
          </a:bodyPr>
          <a:lstStyle/>
          <a:p>
            <a:pPr marL="0" marR="0" lvl="0" indent="0" algn="ctr" rtl="0">
              <a:spcBef>
                <a:spcPts val="0"/>
              </a:spcBef>
              <a:spcAft>
                <a:spcPts val="0"/>
              </a:spcAft>
              <a:buNone/>
            </a:pPr>
            <a:fld id="{00000000-1234-1234-1234-123412341234}" type="slidenum">
              <a:rPr lang="en" sz="900">
                <a:solidFill>
                  <a:schemeClr val="dk2"/>
                </a:solidFill>
                <a:latin typeface="Calibri"/>
                <a:ea typeface="Calibri"/>
                <a:cs typeface="Calibri"/>
                <a:sym typeface="Calibri"/>
              </a:rPr>
              <a:t>‹#›</a:t>
            </a:fld>
            <a:endParaRPr sz="900">
              <a:solidFill>
                <a:schemeClr val="dk2"/>
              </a:solidFill>
              <a:latin typeface="Calibri"/>
              <a:ea typeface="Calibri"/>
              <a:cs typeface="Calibri"/>
              <a:sym typeface="Calibri"/>
            </a:endParaRPr>
          </a:p>
        </p:txBody>
      </p:sp>
      <p:grpSp>
        <p:nvGrpSpPr>
          <p:cNvPr id="53" name="Google Shape;53;p13"/>
          <p:cNvGrpSpPr/>
          <p:nvPr/>
        </p:nvGrpSpPr>
        <p:grpSpPr>
          <a:xfrm>
            <a:off x="8071790" y="4736496"/>
            <a:ext cx="914503" cy="256788"/>
            <a:chOff x="3371851" y="2235200"/>
            <a:chExt cx="2397125" cy="673100"/>
          </a:xfrm>
        </p:grpSpPr>
        <p:sp>
          <p:nvSpPr>
            <p:cNvPr id="54" name="Google Shape;54;p13"/>
            <p:cNvSpPr/>
            <p:nvPr/>
          </p:nvSpPr>
          <p:spPr>
            <a:xfrm>
              <a:off x="3371851" y="2484438"/>
              <a:ext cx="390525" cy="422275"/>
            </a:xfrm>
            <a:custGeom>
              <a:avLst/>
              <a:gdLst/>
              <a:ahLst/>
              <a:cxnLst/>
              <a:rect l="l" t="t" r="r" b="b"/>
              <a:pathLst>
                <a:path w="202" h="216" extrusionOk="0">
                  <a:moveTo>
                    <a:pt x="0" y="152"/>
                  </a:moveTo>
                  <a:cubicBezTo>
                    <a:pt x="0" y="151"/>
                    <a:pt x="0" y="151"/>
                    <a:pt x="0" y="151"/>
                  </a:cubicBezTo>
                  <a:cubicBezTo>
                    <a:pt x="0" y="108"/>
                    <a:pt x="32" y="86"/>
                    <a:pt x="81" y="86"/>
                  </a:cubicBezTo>
                  <a:cubicBezTo>
                    <a:pt x="100" y="86"/>
                    <a:pt x="119" y="89"/>
                    <a:pt x="130" y="94"/>
                  </a:cubicBezTo>
                  <a:cubicBezTo>
                    <a:pt x="130" y="90"/>
                    <a:pt x="130" y="90"/>
                    <a:pt x="130" y="90"/>
                  </a:cubicBezTo>
                  <a:cubicBezTo>
                    <a:pt x="130" y="69"/>
                    <a:pt x="117" y="56"/>
                    <a:pt x="89" y="56"/>
                  </a:cubicBezTo>
                  <a:cubicBezTo>
                    <a:pt x="67" y="56"/>
                    <a:pt x="51" y="61"/>
                    <a:pt x="32" y="68"/>
                  </a:cubicBezTo>
                  <a:cubicBezTo>
                    <a:pt x="18" y="16"/>
                    <a:pt x="18" y="16"/>
                    <a:pt x="18" y="16"/>
                  </a:cubicBezTo>
                  <a:cubicBezTo>
                    <a:pt x="41" y="7"/>
                    <a:pt x="66" y="0"/>
                    <a:pt x="101" y="0"/>
                  </a:cubicBezTo>
                  <a:cubicBezTo>
                    <a:pt x="138" y="0"/>
                    <a:pt x="163" y="9"/>
                    <a:pt x="180" y="26"/>
                  </a:cubicBezTo>
                  <a:cubicBezTo>
                    <a:pt x="195" y="41"/>
                    <a:pt x="202" y="63"/>
                    <a:pt x="202" y="92"/>
                  </a:cubicBezTo>
                  <a:cubicBezTo>
                    <a:pt x="202" y="212"/>
                    <a:pt x="202" y="212"/>
                    <a:pt x="202" y="212"/>
                  </a:cubicBezTo>
                  <a:cubicBezTo>
                    <a:pt x="130" y="212"/>
                    <a:pt x="130" y="212"/>
                    <a:pt x="130" y="212"/>
                  </a:cubicBezTo>
                  <a:cubicBezTo>
                    <a:pt x="130" y="190"/>
                    <a:pt x="130" y="190"/>
                    <a:pt x="130" y="190"/>
                  </a:cubicBezTo>
                  <a:cubicBezTo>
                    <a:pt x="116" y="206"/>
                    <a:pt x="96" y="216"/>
                    <a:pt x="69" y="216"/>
                  </a:cubicBezTo>
                  <a:cubicBezTo>
                    <a:pt x="30" y="216"/>
                    <a:pt x="0" y="193"/>
                    <a:pt x="0" y="152"/>
                  </a:cubicBezTo>
                  <a:moveTo>
                    <a:pt x="131" y="136"/>
                  </a:moveTo>
                  <a:cubicBezTo>
                    <a:pt x="131" y="126"/>
                    <a:pt x="131" y="126"/>
                    <a:pt x="131" y="126"/>
                  </a:cubicBezTo>
                  <a:cubicBezTo>
                    <a:pt x="124" y="123"/>
                    <a:pt x="114" y="121"/>
                    <a:pt x="103" y="121"/>
                  </a:cubicBezTo>
                  <a:cubicBezTo>
                    <a:pt x="82" y="121"/>
                    <a:pt x="70" y="131"/>
                    <a:pt x="70" y="147"/>
                  </a:cubicBezTo>
                  <a:cubicBezTo>
                    <a:pt x="70" y="148"/>
                    <a:pt x="70" y="148"/>
                    <a:pt x="70" y="148"/>
                  </a:cubicBezTo>
                  <a:cubicBezTo>
                    <a:pt x="70" y="162"/>
                    <a:pt x="80" y="170"/>
                    <a:pt x="95" y="170"/>
                  </a:cubicBezTo>
                  <a:cubicBezTo>
                    <a:pt x="116" y="170"/>
                    <a:pt x="131" y="157"/>
                    <a:pt x="131" y="136"/>
                  </a:cubicBezTo>
                </a:path>
              </a:pathLst>
            </a:custGeom>
            <a:solidFill>
              <a:srgbClr val="003A6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 name="Google Shape;55;p13"/>
            <p:cNvSpPr/>
            <p:nvPr/>
          </p:nvSpPr>
          <p:spPr>
            <a:xfrm>
              <a:off x="3819526" y="2235200"/>
              <a:ext cx="139800" cy="663600"/>
            </a:xfrm>
            <a:prstGeom prst="rect">
              <a:avLst/>
            </a:prstGeom>
            <a:solidFill>
              <a:srgbClr val="003A6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 name="Google Shape;56;p13"/>
            <p:cNvSpPr/>
            <p:nvPr/>
          </p:nvSpPr>
          <p:spPr>
            <a:xfrm>
              <a:off x="4005263" y="2482850"/>
              <a:ext cx="441325" cy="425450"/>
            </a:xfrm>
            <a:custGeom>
              <a:avLst/>
              <a:gdLst/>
              <a:ahLst/>
              <a:cxnLst/>
              <a:rect l="l" t="t" r="r" b="b"/>
              <a:pathLst>
                <a:path w="228" h="218" extrusionOk="0">
                  <a:moveTo>
                    <a:pt x="0" y="109"/>
                  </a:moveTo>
                  <a:cubicBezTo>
                    <a:pt x="0" y="109"/>
                    <a:pt x="0" y="109"/>
                    <a:pt x="0" y="109"/>
                  </a:cubicBezTo>
                  <a:cubicBezTo>
                    <a:pt x="0" y="49"/>
                    <a:pt x="48" y="0"/>
                    <a:pt x="114" y="0"/>
                  </a:cubicBezTo>
                  <a:cubicBezTo>
                    <a:pt x="180" y="0"/>
                    <a:pt x="228" y="49"/>
                    <a:pt x="228" y="108"/>
                  </a:cubicBezTo>
                  <a:cubicBezTo>
                    <a:pt x="228" y="109"/>
                    <a:pt x="228" y="109"/>
                    <a:pt x="228" y="109"/>
                  </a:cubicBezTo>
                  <a:cubicBezTo>
                    <a:pt x="228" y="168"/>
                    <a:pt x="180" y="218"/>
                    <a:pt x="113" y="218"/>
                  </a:cubicBezTo>
                  <a:cubicBezTo>
                    <a:pt x="47" y="218"/>
                    <a:pt x="0" y="169"/>
                    <a:pt x="0" y="109"/>
                  </a:cubicBezTo>
                  <a:moveTo>
                    <a:pt x="157" y="109"/>
                  </a:moveTo>
                  <a:cubicBezTo>
                    <a:pt x="157" y="109"/>
                    <a:pt x="157" y="109"/>
                    <a:pt x="157" y="109"/>
                  </a:cubicBezTo>
                  <a:cubicBezTo>
                    <a:pt x="157" y="83"/>
                    <a:pt x="139" y="62"/>
                    <a:pt x="113" y="62"/>
                  </a:cubicBezTo>
                  <a:cubicBezTo>
                    <a:pt x="87" y="62"/>
                    <a:pt x="70" y="83"/>
                    <a:pt x="70" y="108"/>
                  </a:cubicBezTo>
                  <a:cubicBezTo>
                    <a:pt x="70" y="109"/>
                    <a:pt x="70" y="109"/>
                    <a:pt x="70" y="109"/>
                  </a:cubicBezTo>
                  <a:cubicBezTo>
                    <a:pt x="70" y="134"/>
                    <a:pt x="89" y="156"/>
                    <a:pt x="114" y="156"/>
                  </a:cubicBezTo>
                  <a:cubicBezTo>
                    <a:pt x="141" y="156"/>
                    <a:pt x="157" y="134"/>
                    <a:pt x="157" y="109"/>
                  </a:cubicBezTo>
                </a:path>
              </a:pathLst>
            </a:custGeom>
            <a:solidFill>
              <a:srgbClr val="003A6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 name="Google Shape;57;p13"/>
            <p:cNvSpPr/>
            <p:nvPr/>
          </p:nvSpPr>
          <p:spPr>
            <a:xfrm>
              <a:off x="4489451" y="2481263"/>
              <a:ext cx="266700" cy="417513"/>
            </a:xfrm>
            <a:custGeom>
              <a:avLst/>
              <a:gdLst/>
              <a:ahLst/>
              <a:cxnLst/>
              <a:rect l="l" t="t" r="r" b="b"/>
              <a:pathLst>
                <a:path w="138" h="214" extrusionOk="0">
                  <a:moveTo>
                    <a:pt x="0" y="5"/>
                  </a:moveTo>
                  <a:cubicBezTo>
                    <a:pt x="72" y="5"/>
                    <a:pt x="72" y="5"/>
                    <a:pt x="72" y="5"/>
                  </a:cubicBezTo>
                  <a:cubicBezTo>
                    <a:pt x="72" y="47"/>
                    <a:pt x="72" y="47"/>
                    <a:pt x="72" y="47"/>
                  </a:cubicBezTo>
                  <a:cubicBezTo>
                    <a:pt x="84" y="19"/>
                    <a:pt x="103" y="0"/>
                    <a:pt x="138" y="2"/>
                  </a:cubicBezTo>
                  <a:cubicBezTo>
                    <a:pt x="138" y="79"/>
                    <a:pt x="138" y="79"/>
                    <a:pt x="138" y="79"/>
                  </a:cubicBezTo>
                  <a:cubicBezTo>
                    <a:pt x="131" y="79"/>
                    <a:pt x="131" y="79"/>
                    <a:pt x="131" y="79"/>
                  </a:cubicBezTo>
                  <a:cubicBezTo>
                    <a:pt x="94" y="79"/>
                    <a:pt x="72" y="101"/>
                    <a:pt x="72" y="149"/>
                  </a:cubicBezTo>
                  <a:cubicBezTo>
                    <a:pt x="72" y="214"/>
                    <a:pt x="72" y="214"/>
                    <a:pt x="72" y="214"/>
                  </a:cubicBezTo>
                  <a:cubicBezTo>
                    <a:pt x="0" y="214"/>
                    <a:pt x="0" y="214"/>
                    <a:pt x="0" y="214"/>
                  </a:cubicBezTo>
                  <a:lnTo>
                    <a:pt x="0" y="5"/>
                  </a:lnTo>
                  <a:close/>
                </a:path>
              </a:pathLst>
            </a:custGeom>
            <a:solidFill>
              <a:srgbClr val="003A6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 name="Google Shape;58;p13"/>
            <p:cNvSpPr/>
            <p:nvPr/>
          </p:nvSpPr>
          <p:spPr>
            <a:xfrm>
              <a:off x="4789488" y="2235200"/>
              <a:ext cx="144463" cy="219075"/>
            </a:xfrm>
            <a:custGeom>
              <a:avLst/>
              <a:gdLst/>
              <a:ahLst/>
              <a:cxnLst/>
              <a:rect l="l" t="t" r="r" b="b"/>
              <a:pathLst>
                <a:path w="91" h="138" extrusionOk="0">
                  <a:moveTo>
                    <a:pt x="0" y="0"/>
                  </a:moveTo>
                  <a:lnTo>
                    <a:pt x="0" y="138"/>
                  </a:lnTo>
                  <a:lnTo>
                    <a:pt x="91" y="138"/>
                  </a:lnTo>
                  <a:lnTo>
                    <a:pt x="91" y="91"/>
                  </a:lnTo>
                  <a:lnTo>
                    <a:pt x="0" y="0"/>
                  </a:lnTo>
                  <a:close/>
                </a:path>
              </a:pathLst>
            </a:custGeom>
            <a:solidFill>
              <a:srgbClr val="F58025"/>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 name="Google Shape;59;p13"/>
            <p:cNvSpPr/>
            <p:nvPr/>
          </p:nvSpPr>
          <p:spPr>
            <a:xfrm>
              <a:off x="4791076" y="2490788"/>
              <a:ext cx="141300" cy="408000"/>
            </a:xfrm>
            <a:prstGeom prst="rect">
              <a:avLst/>
            </a:prstGeom>
            <a:solidFill>
              <a:srgbClr val="003A6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 name="Google Shape;60;p13"/>
            <p:cNvSpPr/>
            <p:nvPr/>
          </p:nvSpPr>
          <p:spPr>
            <a:xfrm>
              <a:off x="4976813" y="2482850"/>
              <a:ext cx="387350" cy="425450"/>
            </a:xfrm>
            <a:custGeom>
              <a:avLst/>
              <a:gdLst/>
              <a:ahLst/>
              <a:cxnLst/>
              <a:rect l="l" t="t" r="r" b="b"/>
              <a:pathLst>
                <a:path w="200" h="218" extrusionOk="0">
                  <a:moveTo>
                    <a:pt x="0" y="109"/>
                  </a:moveTo>
                  <a:cubicBezTo>
                    <a:pt x="0" y="109"/>
                    <a:pt x="0" y="109"/>
                    <a:pt x="0" y="109"/>
                  </a:cubicBezTo>
                  <a:cubicBezTo>
                    <a:pt x="0" y="50"/>
                    <a:pt x="46" y="0"/>
                    <a:pt x="111" y="0"/>
                  </a:cubicBezTo>
                  <a:cubicBezTo>
                    <a:pt x="153" y="0"/>
                    <a:pt x="181" y="19"/>
                    <a:pt x="199" y="47"/>
                  </a:cubicBezTo>
                  <a:cubicBezTo>
                    <a:pt x="150" y="84"/>
                    <a:pt x="150" y="84"/>
                    <a:pt x="150" y="84"/>
                  </a:cubicBezTo>
                  <a:cubicBezTo>
                    <a:pt x="140" y="70"/>
                    <a:pt x="129" y="62"/>
                    <a:pt x="111" y="62"/>
                  </a:cubicBezTo>
                  <a:cubicBezTo>
                    <a:pt x="88" y="62"/>
                    <a:pt x="71" y="82"/>
                    <a:pt x="71" y="108"/>
                  </a:cubicBezTo>
                  <a:cubicBezTo>
                    <a:pt x="71" y="109"/>
                    <a:pt x="71" y="109"/>
                    <a:pt x="71" y="109"/>
                  </a:cubicBezTo>
                  <a:cubicBezTo>
                    <a:pt x="71" y="136"/>
                    <a:pt x="88" y="156"/>
                    <a:pt x="112" y="156"/>
                  </a:cubicBezTo>
                  <a:cubicBezTo>
                    <a:pt x="129" y="156"/>
                    <a:pt x="140" y="148"/>
                    <a:pt x="152" y="134"/>
                  </a:cubicBezTo>
                  <a:cubicBezTo>
                    <a:pt x="200" y="170"/>
                    <a:pt x="200" y="170"/>
                    <a:pt x="200" y="170"/>
                  </a:cubicBezTo>
                  <a:cubicBezTo>
                    <a:pt x="181" y="198"/>
                    <a:pt x="154" y="218"/>
                    <a:pt x="108" y="218"/>
                  </a:cubicBezTo>
                  <a:cubicBezTo>
                    <a:pt x="46" y="218"/>
                    <a:pt x="0" y="168"/>
                    <a:pt x="0" y="109"/>
                  </a:cubicBezTo>
                </a:path>
              </a:pathLst>
            </a:custGeom>
            <a:solidFill>
              <a:srgbClr val="003A6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 name="Google Shape;61;p13"/>
            <p:cNvSpPr/>
            <p:nvPr/>
          </p:nvSpPr>
          <p:spPr>
            <a:xfrm>
              <a:off x="5378451" y="2484438"/>
              <a:ext cx="390525" cy="422275"/>
            </a:xfrm>
            <a:custGeom>
              <a:avLst/>
              <a:gdLst/>
              <a:ahLst/>
              <a:cxnLst/>
              <a:rect l="l" t="t" r="r" b="b"/>
              <a:pathLst>
                <a:path w="202" h="216" extrusionOk="0">
                  <a:moveTo>
                    <a:pt x="0" y="152"/>
                  </a:moveTo>
                  <a:cubicBezTo>
                    <a:pt x="0" y="151"/>
                    <a:pt x="0" y="151"/>
                    <a:pt x="0" y="151"/>
                  </a:cubicBezTo>
                  <a:cubicBezTo>
                    <a:pt x="0" y="108"/>
                    <a:pt x="32" y="86"/>
                    <a:pt x="81" y="86"/>
                  </a:cubicBezTo>
                  <a:cubicBezTo>
                    <a:pt x="100" y="86"/>
                    <a:pt x="119" y="89"/>
                    <a:pt x="130" y="94"/>
                  </a:cubicBezTo>
                  <a:cubicBezTo>
                    <a:pt x="130" y="90"/>
                    <a:pt x="130" y="90"/>
                    <a:pt x="130" y="90"/>
                  </a:cubicBezTo>
                  <a:cubicBezTo>
                    <a:pt x="130" y="69"/>
                    <a:pt x="117" y="56"/>
                    <a:pt x="89" y="56"/>
                  </a:cubicBezTo>
                  <a:cubicBezTo>
                    <a:pt x="67" y="56"/>
                    <a:pt x="51" y="61"/>
                    <a:pt x="32" y="68"/>
                  </a:cubicBezTo>
                  <a:cubicBezTo>
                    <a:pt x="17" y="16"/>
                    <a:pt x="17" y="16"/>
                    <a:pt x="17" y="16"/>
                  </a:cubicBezTo>
                  <a:cubicBezTo>
                    <a:pt x="41" y="7"/>
                    <a:pt x="66" y="0"/>
                    <a:pt x="101" y="0"/>
                  </a:cubicBezTo>
                  <a:cubicBezTo>
                    <a:pt x="138" y="0"/>
                    <a:pt x="163" y="9"/>
                    <a:pt x="180" y="26"/>
                  </a:cubicBezTo>
                  <a:cubicBezTo>
                    <a:pt x="195" y="41"/>
                    <a:pt x="202" y="63"/>
                    <a:pt x="202" y="92"/>
                  </a:cubicBezTo>
                  <a:cubicBezTo>
                    <a:pt x="202" y="212"/>
                    <a:pt x="202" y="212"/>
                    <a:pt x="202" y="212"/>
                  </a:cubicBezTo>
                  <a:cubicBezTo>
                    <a:pt x="130" y="212"/>
                    <a:pt x="130" y="212"/>
                    <a:pt x="130" y="212"/>
                  </a:cubicBezTo>
                  <a:cubicBezTo>
                    <a:pt x="130" y="190"/>
                    <a:pt x="130" y="190"/>
                    <a:pt x="130" y="190"/>
                  </a:cubicBezTo>
                  <a:cubicBezTo>
                    <a:pt x="116" y="206"/>
                    <a:pt x="96" y="216"/>
                    <a:pt x="69" y="216"/>
                  </a:cubicBezTo>
                  <a:cubicBezTo>
                    <a:pt x="30" y="216"/>
                    <a:pt x="0" y="193"/>
                    <a:pt x="0" y="152"/>
                  </a:cubicBezTo>
                  <a:moveTo>
                    <a:pt x="131" y="136"/>
                  </a:moveTo>
                  <a:cubicBezTo>
                    <a:pt x="131" y="126"/>
                    <a:pt x="131" y="126"/>
                    <a:pt x="131" y="126"/>
                  </a:cubicBezTo>
                  <a:cubicBezTo>
                    <a:pt x="124" y="123"/>
                    <a:pt x="114" y="121"/>
                    <a:pt x="103" y="121"/>
                  </a:cubicBezTo>
                  <a:cubicBezTo>
                    <a:pt x="82" y="121"/>
                    <a:pt x="70" y="131"/>
                    <a:pt x="70" y="147"/>
                  </a:cubicBezTo>
                  <a:cubicBezTo>
                    <a:pt x="70" y="148"/>
                    <a:pt x="70" y="148"/>
                    <a:pt x="70" y="148"/>
                  </a:cubicBezTo>
                  <a:cubicBezTo>
                    <a:pt x="70" y="162"/>
                    <a:pt x="80" y="170"/>
                    <a:pt x="95" y="170"/>
                  </a:cubicBezTo>
                  <a:cubicBezTo>
                    <a:pt x="116" y="170"/>
                    <a:pt x="131" y="157"/>
                    <a:pt x="131" y="136"/>
                  </a:cubicBezTo>
                </a:path>
              </a:pathLst>
            </a:custGeom>
            <a:solidFill>
              <a:srgbClr val="003A6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ext_Crowd Surfer B">
  <p:cSld name="Text_Crowd Surfer B">
    <p:spTree>
      <p:nvGrpSpPr>
        <p:cNvPr id="1" name="Shape 62"/>
        <p:cNvGrpSpPr/>
        <p:nvPr/>
      </p:nvGrpSpPr>
      <p:grpSpPr>
        <a:xfrm>
          <a:off x="0" y="0"/>
          <a:ext cx="0" cy="0"/>
          <a:chOff x="0" y="0"/>
          <a:chExt cx="0" cy="0"/>
        </a:xfrm>
      </p:grpSpPr>
      <p:pic>
        <p:nvPicPr>
          <p:cNvPr id="63" name="Google Shape;63;p14" descr="C:\Users\hh00419027.USER\Dropbox (Sales Enablement)\Brand Refresh\Illustrations\Crowd Surfer B_Transparent.png"/>
          <p:cNvPicPr preferRelativeResize="0"/>
          <p:nvPr/>
        </p:nvPicPr>
        <p:blipFill rotWithShape="1">
          <a:blip r:embed="rId2">
            <a:alphaModFix/>
          </a:blip>
          <a:srcRect/>
          <a:stretch/>
        </p:blipFill>
        <p:spPr>
          <a:xfrm>
            <a:off x="104776" y="4414840"/>
            <a:ext cx="1987550" cy="736997"/>
          </a:xfrm>
          <a:prstGeom prst="rect">
            <a:avLst/>
          </a:prstGeom>
          <a:noFill/>
          <a:ln>
            <a:noFill/>
          </a:ln>
        </p:spPr>
      </p:pic>
      <p:sp>
        <p:nvSpPr>
          <p:cNvPr id="64" name="Google Shape;64;p14"/>
          <p:cNvSpPr txBox="1"/>
          <p:nvPr/>
        </p:nvSpPr>
        <p:spPr>
          <a:xfrm>
            <a:off x="3602039" y="4876802"/>
            <a:ext cx="1939800" cy="241800"/>
          </a:xfrm>
          <a:prstGeom prst="rect">
            <a:avLst/>
          </a:prstGeom>
          <a:noFill/>
          <a:ln>
            <a:noFill/>
          </a:ln>
        </p:spPr>
        <p:txBody>
          <a:bodyPr spcFirstLastPara="1" wrap="square" lIns="61550" tIns="30775" rIns="61550" bIns="30775" anchor="ctr" anchorCtr="0">
            <a:noAutofit/>
          </a:bodyPr>
          <a:lstStyle/>
          <a:p>
            <a:pPr marL="0" marR="0" lvl="0" indent="0" algn="ctr" rtl="0">
              <a:spcBef>
                <a:spcPts val="0"/>
              </a:spcBef>
              <a:spcAft>
                <a:spcPts val="0"/>
              </a:spcAft>
              <a:buNone/>
            </a:pPr>
            <a:fld id="{00000000-1234-1234-1234-123412341234}" type="slidenum">
              <a:rPr lang="en" sz="800">
                <a:solidFill>
                  <a:schemeClr val="lt2"/>
                </a:solidFill>
                <a:latin typeface="Calibri"/>
                <a:ea typeface="Calibri"/>
                <a:cs typeface="Calibri"/>
                <a:sym typeface="Calibri"/>
              </a:rPr>
              <a:t>‹#›</a:t>
            </a:fld>
            <a:endParaRPr sz="800">
              <a:solidFill>
                <a:schemeClr val="lt2"/>
              </a:solidFill>
              <a:latin typeface="Calibri"/>
              <a:ea typeface="Calibri"/>
              <a:cs typeface="Calibri"/>
              <a:sym typeface="Calibri"/>
            </a:endParaRPr>
          </a:p>
        </p:txBody>
      </p:sp>
      <p:pic>
        <p:nvPicPr>
          <p:cNvPr id="65" name="Google Shape;65;p14" descr="C:\Users\hh00419027.USER\Dropbox (Sales Enablement)\Brand Refresh\Illustrations\Alorica_LogoTagline_Blue.png"/>
          <p:cNvPicPr preferRelativeResize="0"/>
          <p:nvPr/>
        </p:nvPicPr>
        <p:blipFill rotWithShape="1">
          <a:blip r:embed="rId3">
            <a:alphaModFix/>
          </a:blip>
          <a:srcRect/>
          <a:stretch/>
        </p:blipFill>
        <p:spPr>
          <a:xfrm>
            <a:off x="7640639" y="4664869"/>
            <a:ext cx="1327150" cy="395288"/>
          </a:xfrm>
          <a:prstGeom prst="rect">
            <a:avLst/>
          </a:prstGeom>
          <a:noFill/>
          <a:ln>
            <a:noFill/>
          </a:ln>
        </p:spPr>
      </p:pic>
      <p:cxnSp>
        <p:nvCxnSpPr>
          <p:cNvPr id="66" name="Google Shape;66;p14"/>
          <p:cNvCxnSpPr/>
          <p:nvPr/>
        </p:nvCxnSpPr>
        <p:spPr>
          <a:xfrm>
            <a:off x="2286000" y="633413"/>
            <a:ext cx="4572000" cy="0"/>
          </a:xfrm>
          <a:prstGeom prst="straightConnector1">
            <a:avLst/>
          </a:prstGeom>
          <a:blipFill rotWithShape="1">
            <a:blip r:embed="rId4">
              <a:alphaModFix/>
            </a:blip>
            <a:tile tx="0" ty="0" sx="99997" sy="99997" flip="none" algn="tl"/>
          </a:blipFill>
          <a:ln w="25400" cap="rnd" cmpd="sng">
            <a:solidFill>
              <a:schemeClr val="accent2"/>
            </a:solidFill>
            <a:prstDash val="dot"/>
            <a:round/>
            <a:headEnd type="none" w="sm" len="sm"/>
            <a:tailEnd type="none" w="sm" len="sm"/>
          </a:ln>
        </p:spPr>
      </p:cxnSp>
      <p:sp>
        <p:nvSpPr>
          <p:cNvPr id="67" name="Google Shape;67;p14"/>
          <p:cNvSpPr txBox="1">
            <a:spLocks noGrp="1"/>
          </p:cNvSpPr>
          <p:nvPr>
            <p:ph type="body" idx="1"/>
          </p:nvPr>
        </p:nvSpPr>
        <p:spPr>
          <a:xfrm>
            <a:off x="457200" y="1200150"/>
            <a:ext cx="8229600" cy="3394500"/>
          </a:xfrm>
          <a:prstGeom prst="rect">
            <a:avLst/>
          </a:prstGeom>
          <a:noFill/>
          <a:ln>
            <a:noFill/>
          </a:ln>
        </p:spPr>
        <p:txBody>
          <a:bodyPr spcFirstLastPara="1" wrap="square" lIns="28800" tIns="14400" rIns="28800" bIns="14400" anchor="t" anchorCtr="0">
            <a:normAutofit/>
          </a:bodyPr>
          <a:lstStyle>
            <a:lvl1pPr marL="457200" marR="0" lvl="0" indent="-323850" algn="l" rtl="0">
              <a:lnSpc>
                <a:spcPct val="90000"/>
              </a:lnSpc>
              <a:spcBef>
                <a:spcPts val="5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1pPr>
            <a:lvl2pPr marL="914400" marR="0" lvl="1" indent="-323850" algn="l" rtl="0">
              <a:lnSpc>
                <a:spcPct val="90000"/>
              </a:lnSpc>
              <a:spcBef>
                <a:spcPts val="1200"/>
              </a:spcBef>
              <a:spcAft>
                <a:spcPts val="0"/>
              </a:spcAft>
              <a:buClr>
                <a:schemeClr val="dk1"/>
              </a:buClr>
              <a:buSzPts val="1500"/>
              <a:buFont typeface="Calibri"/>
              <a:buChar char="-"/>
              <a:defRPr sz="15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12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1200"/>
              </a:spcBef>
              <a:spcAft>
                <a:spcPts val="0"/>
              </a:spcAft>
              <a:buClr>
                <a:schemeClr val="dk1"/>
              </a:buClr>
              <a:buSzPts val="1400"/>
              <a:buFont typeface="Calibri"/>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12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2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200"/>
              </a:spcBef>
              <a:spcAft>
                <a:spcPts val="12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68" name="Google Shape;68;p14"/>
          <p:cNvSpPr txBox="1">
            <a:spLocks noGrp="1"/>
          </p:cNvSpPr>
          <p:nvPr>
            <p:ph type="title"/>
          </p:nvPr>
        </p:nvSpPr>
        <p:spPr>
          <a:xfrm>
            <a:off x="457200" y="205979"/>
            <a:ext cx="8229600" cy="393300"/>
          </a:xfrm>
          <a:prstGeom prst="rect">
            <a:avLst/>
          </a:prstGeom>
          <a:noFill/>
          <a:ln>
            <a:noFill/>
          </a:ln>
        </p:spPr>
        <p:txBody>
          <a:bodyPr spcFirstLastPara="1" wrap="square" lIns="28800" tIns="14400" rIns="28800" bIns="14400" anchor="t" anchorCtr="0">
            <a:normAutofit/>
          </a:bodyPr>
          <a:lstStyle>
            <a:lvl1pPr marR="0" lvl="0" algn="l" rtl="0">
              <a:lnSpc>
                <a:spcPct val="90000"/>
              </a:lnSpc>
              <a:spcBef>
                <a:spcPts val="0"/>
              </a:spcBef>
              <a:spcAft>
                <a:spcPts val="0"/>
              </a:spcAft>
              <a:buClr>
                <a:schemeClr val="accent2"/>
              </a:buClr>
              <a:buSzPts val="2400"/>
              <a:buFont typeface="Arial Narrow"/>
              <a:buNone/>
              <a:defRPr sz="2400" b="0" i="0" u="none" strike="noStrike" cap="none">
                <a:solidFill>
                  <a:schemeClr val="accent2"/>
                </a:solidFill>
                <a:latin typeface="Arial Narrow"/>
                <a:ea typeface="Arial Narrow"/>
                <a:cs typeface="Arial Narrow"/>
                <a:sym typeface="Arial Narrow"/>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ubtitle, Bullets">
  <p:cSld name="Title, Subtitle, Bullets">
    <p:spTree>
      <p:nvGrpSpPr>
        <p:cNvPr id="1" name="Shape 69"/>
        <p:cNvGrpSpPr/>
        <p:nvPr/>
      </p:nvGrpSpPr>
      <p:grpSpPr>
        <a:xfrm>
          <a:off x="0" y="0"/>
          <a:ext cx="0" cy="0"/>
          <a:chOff x="0" y="0"/>
          <a:chExt cx="0" cy="0"/>
        </a:xfrm>
      </p:grpSpPr>
      <p:sp>
        <p:nvSpPr>
          <p:cNvPr id="70" name="Google Shape;70;p15"/>
          <p:cNvSpPr txBox="1">
            <a:spLocks noGrp="1"/>
          </p:cNvSpPr>
          <p:nvPr>
            <p:ph type="title"/>
          </p:nvPr>
        </p:nvSpPr>
        <p:spPr>
          <a:xfrm>
            <a:off x="350518" y="153352"/>
            <a:ext cx="8442900" cy="485700"/>
          </a:xfrm>
          <a:prstGeom prst="rect">
            <a:avLst/>
          </a:prstGeom>
          <a:noFill/>
          <a:ln>
            <a:noFill/>
          </a:ln>
        </p:spPr>
        <p:txBody>
          <a:bodyPr spcFirstLastPara="1" wrap="square" lIns="68575" tIns="34275" rIns="68575" bIns="34275" anchor="t" anchorCtr="0">
            <a:noAutofit/>
          </a:bodyPr>
          <a:lstStyle>
            <a:lvl1pPr lvl="0" algn="ctr" rtl="0">
              <a:lnSpc>
                <a:spcPct val="118748"/>
              </a:lnSpc>
              <a:spcBef>
                <a:spcPts val="0"/>
              </a:spcBef>
              <a:spcAft>
                <a:spcPts val="0"/>
              </a:spcAft>
              <a:buClr>
                <a:schemeClr val="accent2"/>
              </a:buClr>
              <a:buSzPts val="3200"/>
              <a:buFont typeface="Arial Narrow"/>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1" name="Google Shape;71;p15"/>
          <p:cNvSpPr txBox="1">
            <a:spLocks noGrp="1"/>
          </p:cNvSpPr>
          <p:nvPr>
            <p:ph type="body" idx="1"/>
          </p:nvPr>
        </p:nvSpPr>
        <p:spPr>
          <a:xfrm>
            <a:off x="350348" y="1181482"/>
            <a:ext cx="8443200" cy="3466800"/>
          </a:xfrm>
          <a:prstGeom prst="rect">
            <a:avLst/>
          </a:prstGeom>
          <a:noFill/>
          <a:ln>
            <a:noFill/>
          </a:ln>
        </p:spPr>
        <p:txBody>
          <a:bodyPr spcFirstLastPara="1" wrap="square" lIns="0" tIns="34275" rIns="68575" bIns="34275" anchor="t" anchorCtr="0">
            <a:noAutofit/>
          </a:bodyPr>
          <a:lstStyle>
            <a:lvl1pPr marL="457200" lvl="0" indent="-330200" algn="l" rtl="0">
              <a:lnSpc>
                <a:spcPct val="100000"/>
              </a:lnSpc>
              <a:spcBef>
                <a:spcPts val="0"/>
              </a:spcBef>
              <a:spcAft>
                <a:spcPts val="0"/>
              </a:spcAft>
              <a:buSzPts val="1600"/>
              <a:buChar char="●"/>
              <a:defRPr/>
            </a:lvl1pPr>
            <a:lvl2pPr marL="914400" lvl="1" indent="-317500" algn="l" rtl="0">
              <a:lnSpc>
                <a:spcPct val="100000"/>
              </a:lnSpc>
              <a:spcBef>
                <a:spcPts val="400"/>
              </a:spcBef>
              <a:spcAft>
                <a:spcPts val="0"/>
              </a:spcAft>
              <a:buSzPts val="1400"/>
              <a:buChar char="○"/>
              <a:defRPr/>
            </a:lvl2pPr>
            <a:lvl3pPr marL="1371600" lvl="2" indent="-323850" algn="l" rtl="0">
              <a:lnSpc>
                <a:spcPct val="100000"/>
              </a:lnSpc>
              <a:spcBef>
                <a:spcPts val="400"/>
              </a:spcBef>
              <a:spcAft>
                <a:spcPts val="0"/>
              </a:spcAft>
              <a:buSzPts val="1500"/>
              <a:buChar char="■"/>
              <a:defRPr/>
            </a:lvl3pPr>
            <a:lvl4pPr marL="1828800" lvl="3" indent="-311150" algn="l" rtl="0">
              <a:lnSpc>
                <a:spcPct val="100000"/>
              </a:lnSpc>
              <a:spcBef>
                <a:spcPts val="400"/>
              </a:spcBef>
              <a:spcAft>
                <a:spcPts val="0"/>
              </a:spcAft>
              <a:buSzPts val="1300"/>
              <a:buChar char="●"/>
              <a:defRPr/>
            </a:lvl4pPr>
            <a:lvl5pPr marL="2286000" lvl="4" indent="-279400" algn="l" rtl="0">
              <a:lnSpc>
                <a:spcPct val="100000"/>
              </a:lnSpc>
              <a:spcBef>
                <a:spcPts val="400"/>
              </a:spcBef>
              <a:spcAft>
                <a:spcPts val="0"/>
              </a:spcAft>
              <a:buSzPts val="800"/>
              <a:buChar char="○"/>
              <a:defRPr/>
            </a:lvl5pPr>
            <a:lvl6pPr marL="2743200" lvl="5" indent="-317500" algn="l" rtl="0">
              <a:lnSpc>
                <a:spcPct val="90000"/>
              </a:lnSpc>
              <a:spcBef>
                <a:spcPts val="400"/>
              </a:spcBef>
              <a:spcAft>
                <a:spcPts val="0"/>
              </a:spcAft>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72" name="Google Shape;72;p15"/>
          <p:cNvSpPr txBox="1">
            <a:spLocks noGrp="1"/>
          </p:cNvSpPr>
          <p:nvPr>
            <p:ph type="body" idx="2"/>
          </p:nvPr>
        </p:nvSpPr>
        <p:spPr>
          <a:xfrm>
            <a:off x="350519" y="777241"/>
            <a:ext cx="8442900" cy="324900"/>
          </a:xfrm>
          <a:prstGeom prst="rect">
            <a:avLst/>
          </a:prstGeom>
          <a:noFill/>
          <a:ln>
            <a:noFill/>
          </a:ln>
        </p:spPr>
        <p:txBody>
          <a:bodyPr spcFirstLastPara="1" wrap="square" lIns="0" tIns="34275" rIns="68575" bIns="34275" anchor="t" anchorCtr="0">
            <a:noAutofit/>
          </a:bodyPr>
          <a:lstStyle>
            <a:lvl1pPr marL="457200" lvl="0" indent="-228600" algn="ctr" rtl="0">
              <a:lnSpc>
                <a:spcPct val="109973"/>
              </a:lnSpc>
              <a:spcBef>
                <a:spcPts val="0"/>
              </a:spcBef>
              <a:spcAft>
                <a:spcPts val="0"/>
              </a:spcAft>
              <a:buSzPts val="2000"/>
              <a:buNone/>
              <a:defRPr sz="2000">
                <a:solidFill>
                  <a:schemeClr val="accent1"/>
                </a:solidFill>
                <a:latin typeface="Arial Narrow"/>
                <a:ea typeface="Arial Narrow"/>
                <a:cs typeface="Arial Narrow"/>
                <a:sym typeface="Arial Narrow"/>
              </a:defRPr>
            </a:lvl1pPr>
            <a:lvl2pPr marL="914400" lvl="1" indent="-317500" algn="l" rtl="0">
              <a:lnSpc>
                <a:spcPct val="100000"/>
              </a:lnSpc>
              <a:spcBef>
                <a:spcPts val="0"/>
              </a:spcBef>
              <a:spcAft>
                <a:spcPts val="0"/>
              </a:spcAft>
              <a:buSzPts val="1400"/>
              <a:buChar char="○"/>
              <a:defRPr/>
            </a:lvl2pPr>
            <a:lvl3pPr marL="1371600" lvl="2" indent="-323850" algn="l" rtl="0">
              <a:lnSpc>
                <a:spcPct val="100000"/>
              </a:lnSpc>
              <a:spcBef>
                <a:spcPts val="400"/>
              </a:spcBef>
              <a:spcAft>
                <a:spcPts val="0"/>
              </a:spcAft>
              <a:buSzPts val="1500"/>
              <a:buChar char="■"/>
              <a:defRPr/>
            </a:lvl3pPr>
            <a:lvl4pPr marL="1828800" lvl="3" indent="-304800" algn="l" rtl="0">
              <a:lnSpc>
                <a:spcPct val="100000"/>
              </a:lnSpc>
              <a:spcBef>
                <a:spcPts val="400"/>
              </a:spcBef>
              <a:spcAft>
                <a:spcPts val="0"/>
              </a:spcAft>
              <a:buSzPts val="1200"/>
              <a:buChar char="●"/>
              <a:defRPr/>
            </a:lvl4pPr>
            <a:lvl5pPr marL="2286000" lvl="4" indent="-279400" algn="l" rtl="0">
              <a:lnSpc>
                <a:spcPct val="100000"/>
              </a:lnSpc>
              <a:spcBef>
                <a:spcPts val="400"/>
              </a:spcBef>
              <a:spcAft>
                <a:spcPts val="0"/>
              </a:spcAft>
              <a:buSzPts val="800"/>
              <a:buChar char="○"/>
              <a:defRPr/>
            </a:lvl5pPr>
            <a:lvl6pPr marL="2743200" lvl="5" indent="-317500" algn="l" rtl="0">
              <a:lnSpc>
                <a:spcPct val="90000"/>
              </a:lnSpc>
              <a:spcBef>
                <a:spcPts val="400"/>
              </a:spcBef>
              <a:spcAft>
                <a:spcPts val="0"/>
              </a:spcAft>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cxnSp>
        <p:nvCxnSpPr>
          <p:cNvPr id="73" name="Google Shape;73;p15"/>
          <p:cNvCxnSpPr/>
          <p:nvPr/>
        </p:nvCxnSpPr>
        <p:spPr>
          <a:xfrm>
            <a:off x="2286000" y="717614"/>
            <a:ext cx="4572000" cy="0"/>
          </a:xfrm>
          <a:prstGeom prst="straightConnector1">
            <a:avLst/>
          </a:prstGeom>
          <a:blipFill rotWithShape="1">
            <a:blip r:embed="rId2">
              <a:alphaModFix/>
            </a:blip>
            <a:tile tx="0" ty="0" sx="99997" sy="99997" flip="none" algn="tl"/>
          </a:blipFill>
          <a:ln w="25400" cap="rnd" cmpd="sng">
            <a:solidFill>
              <a:schemeClr val="accent2"/>
            </a:solidFill>
            <a:prstDash val="dot"/>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Main Stmt, Supporting Content" type="obj">
  <p:cSld name="OBJECT">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0" y="0"/>
            <a:ext cx="2250000" cy="2250000"/>
          </a:xfrm>
          <a:prstGeom prst="rect">
            <a:avLst/>
          </a:prstGeom>
          <a:noFill/>
          <a:ln>
            <a:noFill/>
          </a:ln>
        </p:spPr>
        <p:txBody>
          <a:bodyPr spcFirstLastPara="1" wrap="square" lIns="68575" tIns="34275" rIns="68575" bIns="34275" anchor="t"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350518" y="777241"/>
            <a:ext cx="8442900" cy="38709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Calibri"/>
                <a:ea typeface="Calibri"/>
                <a:cs typeface="Calibri"/>
                <a:sym typeface="Calibri"/>
              </a:defRPr>
            </a:lvl1pPr>
            <a:lvl2pPr marL="914400" marR="0" lvl="1" indent="-22860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2pPr>
            <a:lvl3pPr marL="1371600" marR="0" lvl="2" indent="-330200" algn="l" rtl="0">
              <a:lnSpc>
                <a:spcPct val="100000"/>
              </a:lnSpc>
              <a:spcBef>
                <a:spcPts val="8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L="1828800" marR="0" lvl="3" indent="-317500" algn="l" rtl="0">
              <a:lnSpc>
                <a:spcPct val="100000"/>
              </a:lnSpc>
              <a:spcBef>
                <a:spcPts val="400"/>
              </a:spcBef>
              <a:spcAft>
                <a:spcPts val="0"/>
              </a:spcAft>
              <a:buClr>
                <a:schemeClr val="dk2"/>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36550" algn="l" rtl="0">
              <a:lnSpc>
                <a:spcPct val="100000"/>
              </a:lnSpc>
              <a:spcBef>
                <a:spcPts val="400"/>
              </a:spcBef>
              <a:spcAft>
                <a:spcPts val="0"/>
              </a:spcAft>
              <a:buClr>
                <a:schemeClr val="dk1"/>
              </a:buClr>
              <a:buSzPts val="1700"/>
              <a:buFont typeface="Calibri"/>
              <a:buChar char="-"/>
              <a:defRPr sz="1400" b="0" i="0" u="none" strike="noStrike" cap="none">
                <a:solidFill>
                  <a:schemeClr val="dk1"/>
                </a:solidFill>
                <a:latin typeface="Calibri"/>
                <a:ea typeface="Calibri"/>
                <a:cs typeface="Calibri"/>
                <a:sym typeface="Calibri"/>
              </a:defRPr>
            </a:lvl5pPr>
            <a:lvl6pPr marL="2743200" marR="0" lvl="5" indent="-311150" algn="l" rtl="0">
              <a:lnSpc>
                <a:spcPct val="90000"/>
              </a:lnSpc>
              <a:spcBef>
                <a:spcPts val="400"/>
              </a:spcBef>
              <a:spcAft>
                <a:spcPts val="0"/>
              </a:spcAft>
              <a:buClr>
                <a:schemeClr val="accent1"/>
              </a:buClr>
              <a:buSzPts val="1300"/>
              <a:buFont typeface="Noto Sans Symbols"/>
              <a:buChar char="▪"/>
              <a:defRPr sz="1400" b="0" i="0" u="none" strike="noStrike" cap="none">
                <a:solidFill>
                  <a:schemeClr val="dk1"/>
                </a:solidFill>
                <a:latin typeface="Calibri"/>
                <a:ea typeface="Calibri"/>
                <a:cs typeface="Calibri"/>
                <a:sym typeface="Calibri"/>
              </a:defRPr>
            </a:lvl6pPr>
            <a:lvl7pPr marL="3200400" marR="0" lvl="6" indent="-279400" algn="l" rtl="0">
              <a:lnSpc>
                <a:spcPct val="90000"/>
              </a:lnSpc>
              <a:spcBef>
                <a:spcPts val="400"/>
              </a:spcBef>
              <a:spcAft>
                <a:spcPts val="0"/>
              </a:spcAft>
              <a:buClr>
                <a:schemeClr val="accent1"/>
              </a:buClr>
              <a:buSzPts val="800"/>
              <a:buFont typeface="Courier New"/>
              <a:buChar char="o"/>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200"/>
              </a:spcBef>
              <a:spcAft>
                <a:spcPts val="12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cxnSp>
        <p:nvCxnSpPr>
          <p:cNvPr id="77" name="Google Shape;77;p16"/>
          <p:cNvCxnSpPr/>
          <p:nvPr/>
        </p:nvCxnSpPr>
        <p:spPr>
          <a:xfrm>
            <a:off x="2286000" y="717614"/>
            <a:ext cx="4572000" cy="0"/>
          </a:xfrm>
          <a:prstGeom prst="straightConnector1">
            <a:avLst/>
          </a:prstGeom>
          <a:blipFill rotWithShape="1">
            <a:blip r:embed="rId2">
              <a:alphaModFix/>
            </a:blip>
            <a:tile tx="0" ty="0" sx="99997" sy="99997" flip="none" algn="tl"/>
          </a:blipFill>
          <a:ln w="25400" cap="rnd" cmpd="sng">
            <a:solidFill>
              <a:schemeClr val="accent2"/>
            </a:solidFill>
            <a:prstDash val="dot"/>
            <a:round/>
            <a:headEnd type="none" w="sm" len="sm"/>
            <a:tailEnd type="none" w="sm" len="sm"/>
          </a:ln>
        </p:spPr>
      </p:cxnSp>
      <p:cxnSp>
        <p:nvCxnSpPr>
          <p:cNvPr id="78" name="Google Shape;78;p16"/>
          <p:cNvCxnSpPr/>
          <p:nvPr/>
        </p:nvCxnSpPr>
        <p:spPr>
          <a:xfrm>
            <a:off x="2286000" y="717614"/>
            <a:ext cx="4572000" cy="0"/>
          </a:xfrm>
          <a:prstGeom prst="straightConnector1">
            <a:avLst/>
          </a:prstGeom>
          <a:blipFill rotWithShape="1">
            <a:blip r:embed="rId2">
              <a:alphaModFix/>
            </a:blip>
            <a:tile tx="0" ty="0" sx="99997" sy="99997" flip="none" algn="tl"/>
          </a:blipFill>
          <a:ln w="25400" cap="rnd" cmpd="sng">
            <a:solidFill>
              <a:schemeClr val="accent2"/>
            </a:solidFill>
            <a:prstDash val="dot"/>
            <a:round/>
            <a:headEnd type="none" w="sm" len="sm"/>
            <a:tailEnd type="none" w="sm" len="sm"/>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0_Transisiton">
  <p:cSld name="10_Transisiton">
    <p:bg>
      <p:bgPr>
        <a:solidFill>
          <a:schemeClr val="accent1"/>
        </a:solidFill>
        <a:effectLst/>
      </p:bgPr>
    </p:bg>
    <p:spTree>
      <p:nvGrpSpPr>
        <p:cNvPr id="1" name="Shape 79"/>
        <p:cNvGrpSpPr/>
        <p:nvPr/>
      </p:nvGrpSpPr>
      <p:grpSpPr>
        <a:xfrm>
          <a:off x="0" y="0"/>
          <a:ext cx="0" cy="0"/>
          <a:chOff x="0" y="0"/>
          <a:chExt cx="0" cy="0"/>
        </a:xfrm>
      </p:grpSpPr>
      <p:sp>
        <p:nvSpPr>
          <p:cNvPr id="80" name="Google Shape;80;p17"/>
          <p:cNvSpPr txBox="1">
            <a:spLocks noGrp="1"/>
          </p:cNvSpPr>
          <p:nvPr>
            <p:ph type="title"/>
          </p:nvPr>
        </p:nvSpPr>
        <p:spPr>
          <a:xfrm>
            <a:off x="1591733" y="1658494"/>
            <a:ext cx="5960400" cy="947100"/>
          </a:xfrm>
          <a:prstGeom prst="rect">
            <a:avLst/>
          </a:prstGeom>
          <a:noFill/>
          <a:ln>
            <a:noFill/>
          </a:ln>
        </p:spPr>
        <p:txBody>
          <a:bodyPr spcFirstLastPara="1" wrap="square" lIns="68575" tIns="34275" rIns="68575" bIns="34275" anchor="b" anchorCtr="0">
            <a:normAutofit/>
          </a:bodyPr>
          <a:lstStyle>
            <a:lvl1pPr marR="0" lvl="0" algn="ctr" rtl="0">
              <a:lnSpc>
                <a:spcPct val="90000"/>
              </a:lnSpc>
              <a:spcBef>
                <a:spcPts val="0"/>
              </a:spcBef>
              <a:spcAft>
                <a:spcPts val="0"/>
              </a:spcAft>
              <a:buClr>
                <a:schemeClr val="accent2"/>
              </a:buClr>
              <a:buSzPts val="3600"/>
              <a:buFont typeface="Arial Narrow"/>
              <a:buNone/>
              <a:defRPr sz="3600" b="0" i="0" u="none" strike="noStrike" cap="none">
                <a:solidFill>
                  <a:schemeClr val="accent2"/>
                </a:solidFill>
                <a:latin typeface="Arial Narrow"/>
                <a:ea typeface="Arial Narrow"/>
                <a:cs typeface="Arial Narrow"/>
                <a:sym typeface="Arial Narrow"/>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1" name="Google Shape;81;p17"/>
          <p:cNvSpPr txBox="1">
            <a:spLocks noGrp="1"/>
          </p:cNvSpPr>
          <p:nvPr>
            <p:ph type="body" idx="1"/>
          </p:nvPr>
        </p:nvSpPr>
        <p:spPr>
          <a:xfrm>
            <a:off x="1586971" y="2705733"/>
            <a:ext cx="5960400" cy="715200"/>
          </a:xfrm>
          <a:prstGeom prst="rect">
            <a:avLst/>
          </a:prstGeom>
          <a:noFill/>
          <a:ln>
            <a:noFill/>
          </a:ln>
        </p:spPr>
        <p:txBody>
          <a:bodyPr spcFirstLastPara="1" wrap="square" lIns="68575" tIns="34275" rIns="68575" bIns="34275" anchor="t" anchorCtr="0">
            <a:noAutofit/>
          </a:bodyPr>
          <a:lstStyle>
            <a:lvl1pPr marL="457200" marR="0" lvl="0" indent="-228600" algn="ctr" rtl="0">
              <a:lnSpc>
                <a:spcPct val="90000"/>
              </a:lnSpc>
              <a:spcBef>
                <a:spcPts val="800"/>
              </a:spcBef>
              <a:spcAft>
                <a:spcPts val="0"/>
              </a:spcAft>
              <a:buClr>
                <a:schemeClr val="lt1"/>
              </a:buClr>
              <a:buSzPts val="2400"/>
              <a:buFont typeface="Arial"/>
              <a:buNone/>
              <a:defRPr sz="2400" b="0" i="0" u="none" strike="noStrike" cap="none">
                <a:solidFill>
                  <a:schemeClr val="lt1"/>
                </a:solidFill>
                <a:latin typeface="Arial Narrow"/>
                <a:ea typeface="Arial Narrow"/>
                <a:cs typeface="Arial Narrow"/>
                <a:sym typeface="Arial Narrow"/>
              </a:defRPr>
            </a:lvl1pPr>
            <a:lvl2pPr marL="914400" marR="0" lvl="1" indent="-228600" algn="l" rtl="0">
              <a:lnSpc>
                <a:spcPct val="90000"/>
              </a:lnSpc>
              <a:spcBef>
                <a:spcPts val="1200"/>
              </a:spcBef>
              <a:spcAft>
                <a:spcPts val="0"/>
              </a:spcAft>
              <a:buClr>
                <a:srgbClr val="98999A"/>
              </a:buClr>
              <a:buSzPts val="1500"/>
              <a:buFont typeface="Arial"/>
              <a:buNone/>
              <a:defRPr sz="1500" b="0" i="0" u="none" strike="noStrike" cap="none">
                <a:solidFill>
                  <a:srgbClr val="98999A"/>
                </a:solidFill>
                <a:latin typeface="Calibri"/>
                <a:ea typeface="Calibri"/>
                <a:cs typeface="Calibri"/>
                <a:sym typeface="Calibri"/>
              </a:defRPr>
            </a:lvl2pPr>
            <a:lvl3pPr marL="1371600" marR="0" lvl="2" indent="-228600" algn="l" rtl="0">
              <a:lnSpc>
                <a:spcPct val="90000"/>
              </a:lnSpc>
              <a:spcBef>
                <a:spcPts val="1200"/>
              </a:spcBef>
              <a:spcAft>
                <a:spcPts val="0"/>
              </a:spcAft>
              <a:buClr>
                <a:srgbClr val="98999A"/>
              </a:buClr>
              <a:buSzPts val="1400"/>
              <a:buFont typeface="Arial"/>
              <a:buNone/>
              <a:defRPr sz="1400" b="0" i="0" u="none" strike="noStrike" cap="none">
                <a:solidFill>
                  <a:srgbClr val="98999A"/>
                </a:solidFill>
                <a:latin typeface="Calibri"/>
                <a:ea typeface="Calibri"/>
                <a:cs typeface="Calibri"/>
                <a:sym typeface="Calibri"/>
              </a:defRPr>
            </a:lvl3pPr>
            <a:lvl4pPr marL="1828800" marR="0" lvl="3"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4pPr>
            <a:lvl5pPr marL="2286000" marR="0" lvl="4"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5pPr>
            <a:lvl6pPr marL="2743200" marR="0" lvl="5"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6pPr>
            <a:lvl7pPr marL="3200400" marR="0" lvl="6"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7pPr>
            <a:lvl8pPr marL="3657600" marR="0" lvl="7"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8pPr>
            <a:lvl9pPr marL="4114800" marR="0" lvl="8" indent="-228600" algn="l" rtl="0">
              <a:lnSpc>
                <a:spcPct val="90000"/>
              </a:lnSpc>
              <a:spcBef>
                <a:spcPts val="1200"/>
              </a:spcBef>
              <a:spcAft>
                <a:spcPts val="1200"/>
              </a:spcAft>
              <a:buClr>
                <a:srgbClr val="98999A"/>
              </a:buClr>
              <a:buSzPts val="1200"/>
              <a:buFont typeface="Arial"/>
              <a:buNone/>
              <a:defRPr sz="1200" b="0" i="0" u="none" strike="noStrike" cap="none">
                <a:solidFill>
                  <a:srgbClr val="98999A"/>
                </a:solidFill>
                <a:latin typeface="Calibri"/>
                <a:ea typeface="Calibri"/>
                <a:cs typeface="Calibri"/>
                <a:sym typeface="Calibri"/>
              </a:defRPr>
            </a:lvl9pPr>
          </a:lstStyle>
          <a:p>
            <a:endParaRPr/>
          </a:p>
        </p:txBody>
      </p:sp>
      <p:cxnSp>
        <p:nvCxnSpPr>
          <p:cNvPr id="82" name="Google Shape;82;p17"/>
          <p:cNvCxnSpPr/>
          <p:nvPr/>
        </p:nvCxnSpPr>
        <p:spPr>
          <a:xfrm>
            <a:off x="2286000" y="2637996"/>
            <a:ext cx="4572000" cy="0"/>
          </a:xfrm>
          <a:prstGeom prst="straightConnector1">
            <a:avLst/>
          </a:prstGeom>
          <a:blipFill rotWithShape="1">
            <a:blip r:embed="rId2">
              <a:alphaModFix/>
            </a:blip>
            <a:tile tx="0" ty="0" sx="99997" sy="99997" flip="none" algn="tl"/>
          </a:blipFill>
          <a:ln w="25400" cap="rnd" cmpd="sng">
            <a:solidFill>
              <a:schemeClr val="accent3"/>
            </a:solidFill>
            <a:prstDash val="dot"/>
            <a:round/>
            <a:headEnd type="none" w="sm" len="sm"/>
            <a:tailEnd type="none" w="sm" len="sm"/>
          </a:ln>
        </p:spPr>
      </p:cxnSp>
      <p:pic>
        <p:nvPicPr>
          <p:cNvPr id="83" name="Google Shape;83;p17"/>
          <p:cNvPicPr preferRelativeResize="0"/>
          <p:nvPr/>
        </p:nvPicPr>
        <p:blipFill rotWithShape="1">
          <a:blip r:embed="rId3">
            <a:alphaModFix/>
          </a:blip>
          <a:srcRect/>
          <a:stretch/>
        </p:blipFill>
        <p:spPr>
          <a:xfrm>
            <a:off x="8078419" y="4741022"/>
            <a:ext cx="914401" cy="255929"/>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84"/>
        <p:cNvGrpSpPr/>
        <p:nvPr/>
      </p:nvGrpSpPr>
      <p:grpSpPr>
        <a:xfrm>
          <a:off x="0" y="0"/>
          <a:ext cx="0" cy="0"/>
          <a:chOff x="0" y="0"/>
          <a:chExt cx="0" cy="0"/>
        </a:xfrm>
      </p:grpSpPr>
      <p:sp>
        <p:nvSpPr>
          <p:cNvPr id="85" name="Google Shape;85;p18"/>
          <p:cNvSpPr txBox="1">
            <a:spLocks noGrp="1"/>
          </p:cNvSpPr>
          <p:nvPr>
            <p:ph type="ctrTitle"/>
          </p:nvPr>
        </p:nvSpPr>
        <p:spPr>
          <a:xfrm>
            <a:off x="4632674" y="662558"/>
            <a:ext cx="3600600" cy="843300"/>
          </a:xfrm>
          <a:prstGeom prst="rect">
            <a:avLst/>
          </a:prstGeom>
          <a:noFill/>
          <a:ln>
            <a:noFill/>
          </a:ln>
        </p:spPr>
        <p:txBody>
          <a:bodyPr spcFirstLastPara="1" wrap="square" lIns="0" tIns="0" rIns="0" bIns="0" anchor="t" anchorCtr="0">
            <a:spAutoFit/>
          </a:bodyPr>
          <a:lstStyle>
            <a:lvl1pPr lvl="0" algn="l" rtl="0">
              <a:spcBef>
                <a:spcPts val="0"/>
              </a:spcBef>
              <a:spcAft>
                <a:spcPts val="0"/>
              </a:spcAft>
              <a:buSzPts val="2800"/>
              <a:buNone/>
              <a:defRPr sz="2700" b="0" i="0">
                <a:solidFill>
                  <a:schemeClr val="lt1"/>
                </a:solidFill>
                <a:latin typeface="Arial Black"/>
                <a:ea typeface="Arial Black"/>
                <a:cs typeface="Arial Black"/>
                <a:sym typeface="Arial Black"/>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6" name="Google Shape;86;p18"/>
          <p:cNvSpPr txBox="1">
            <a:spLocks noGrp="1"/>
          </p:cNvSpPr>
          <p:nvPr>
            <p:ph type="subTitle" idx="1"/>
          </p:nvPr>
        </p:nvSpPr>
        <p:spPr>
          <a:xfrm>
            <a:off x="1371600" y="2880360"/>
            <a:ext cx="6400800" cy="1285800"/>
          </a:xfrm>
          <a:prstGeom prst="rect">
            <a:avLst/>
          </a:prstGeom>
          <a:noFill/>
          <a:ln>
            <a:noFill/>
          </a:ln>
        </p:spPr>
        <p:txBody>
          <a:bodyPr spcFirstLastPara="1" wrap="square" lIns="0" tIns="0" rIns="0" bIns="0" anchor="t" anchorCtr="0">
            <a:spAutoFit/>
          </a:bodyPr>
          <a:lstStyle>
            <a:lvl1pPr lvl="0" algn="l" rtl="0">
              <a:spcBef>
                <a:spcPts val="0"/>
              </a:spcBef>
              <a:spcAft>
                <a:spcPts val="0"/>
              </a:spcAft>
              <a:buSzPts val="1800"/>
              <a:buNone/>
              <a:defRPr/>
            </a:lvl1pPr>
            <a:lvl2pPr lvl="1" algn="l" rtl="0">
              <a:spcBef>
                <a:spcPts val="1200"/>
              </a:spcBef>
              <a:spcAft>
                <a:spcPts val="0"/>
              </a:spcAft>
              <a:buSzPts val="1400"/>
              <a:buNone/>
              <a:defRPr/>
            </a:lvl2pPr>
            <a:lvl3pPr lvl="2" algn="l" rtl="0">
              <a:spcBef>
                <a:spcPts val="1200"/>
              </a:spcBef>
              <a:spcAft>
                <a:spcPts val="0"/>
              </a:spcAft>
              <a:buSzPts val="1400"/>
              <a:buNone/>
              <a:defRPr/>
            </a:lvl3pPr>
            <a:lvl4pPr lvl="3" algn="l" rtl="0">
              <a:spcBef>
                <a:spcPts val="1200"/>
              </a:spcBef>
              <a:spcAft>
                <a:spcPts val="0"/>
              </a:spcAft>
              <a:buSzPts val="1400"/>
              <a:buNone/>
              <a:defRPr/>
            </a:lvl4pPr>
            <a:lvl5pPr lvl="4" algn="l" rtl="0">
              <a:spcBef>
                <a:spcPts val="1200"/>
              </a:spcBef>
              <a:spcAft>
                <a:spcPts val="0"/>
              </a:spcAft>
              <a:buSzPts val="1400"/>
              <a:buNone/>
              <a:defRPr/>
            </a:lvl5pPr>
            <a:lvl6pPr lvl="5" algn="l" rtl="0">
              <a:spcBef>
                <a:spcPts val="1200"/>
              </a:spcBef>
              <a:spcAft>
                <a:spcPts val="0"/>
              </a:spcAft>
              <a:buSzPts val="1400"/>
              <a:buNone/>
              <a:defRPr/>
            </a:lvl6pPr>
            <a:lvl7pPr lvl="6" algn="l" rtl="0">
              <a:spcBef>
                <a:spcPts val="1200"/>
              </a:spcBef>
              <a:spcAft>
                <a:spcPts val="0"/>
              </a:spcAft>
              <a:buSzPts val="1400"/>
              <a:buNone/>
              <a:defRPr/>
            </a:lvl7pPr>
            <a:lvl8pPr lvl="7" algn="l" rtl="0">
              <a:spcBef>
                <a:spcPts val="1200"/>
              </a:spcBef>
              <a:spcAft>
                <a:spcPts val="0"/>
              </a:spcAft>
              <a:buSzPts val="1400"/>
              <a:buNone/>
              <a:defRPr/>
            </a:lvl8pPr>
            <a:lvl9pPr lvl="8" algn="l" rtl="0">
              <a:spcBef>
                <a:spcPts val="1200"/>
              </a:spcBef>
              <a:spcAft>
                <a:spcPts val="1200"/>
              </a:spcAft>
              <a:buSzPts val="1400"/>
              <a:buNone/>
              <a:defRPr/>
            </a:lvl9pPr>
          </a:lstStyle>
          <a:p>
            <a:endParaRPr/>
          </a:p>
        </p:txBody>
      </p:sp>
      <p:sp>
        <p:nvSpPr>
          <p:cNvPr id="87" name="Google Shape;87;p18"/>
          <p:cNvSpPr txBox="1">
            <a:spLocks noGrp="1"/>
          </p:cNvSpPr>
          <p:nvPr>
            <p:ph type="ftr" idx="11"/>
          </p:nvPr>
        </p:nvSpPr>
        <p:spPr>
          <a:xfrm>
            <a:off x="3108960" y="4783455"/>
            <a:ext cx="2926200" cy="257100"/>
          </a:xfrm>
          <a:prstGeom prst="rect">
            <a:avLst/>
          </a:prstGeom>
          <a:noFill/>
          <a:ln>
            <a:noFill/>
          </a:ln>
        </p:spPr>
        <p:txBody>
          <a:bodyPr spcFirstLastPara="1" wrap="square" lIns="0" tIns="0" rIns="0" bIns="0" anchor="t" anchorCtr="0">
            <a:spAutoFit/>
          </a:bodyPr>
          <a:lstStyle>
            <a:lvl1pPr lvl="0" algn="ctr" rtl="0">
              <a:spcBef>
                <a:spcPts val="0"/>
              </a:spcBef>
              <a:spcAft>
                <a:spcPts val="0"/>
              </a:spcAft>
              <a:buSzPts val="1400"/>
              <a:buNone/>
              <a:defRPr>
                <a:solidFill>
                  <a:srgbClr val="888888"/>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8" name="Google Shape;88;p18"/>
          <p:cNvSpPr txBox="1">
            <a:spLocks noGrp="1"/>
          </p:cNvSpPr>
          <p:nvPr>
            <p:ph type="dt" idx="10"/>
          </p:nvPr>
        </p:nvSpPr>
        <p:spPr>
          <a:xfrm>
            <a:off x="457200" y="4783455"/>
            <a:ext cx="2103000" cy="257100"/>
          </a:xfrm>
          <a:prstGeom prst="rect">
            <a:avLst/>
          </a:prstGeom>
          <a:noFill/>
          <a:ln>
            <a:noFill/>
          </a:ln>
        </p:spPr>
        <p:txBody>
          <a:bodyPr spcFirstLastPara="1" wrap="square" lIns="0" tIns="0" rIns="0" bIns="0" anchor="t" anchorCtr="0">
            <a:spAutoFit/>
          </a:bodyPr>
          <a:lstStyle>
            <a:lvl1pPr lvl="0" algn="l" rtl="0">
              <a:spcBef>
                <a:spcPts val="0"/>
              </a:spcBef>
              <a:spcAft>
                <a:spcPts val="0"/>
              </a:spcAft>
              <a:buSzPts val="1400"/>
              <a:buNone/>
              <a:defRPr>
                <a:solidFill>
                  <a:srgbClr val="888888"/>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9" name="Google Shape;89;p18"/>
          <p:cNvSpPr txBox="1">
            <a:spLocks noGrp="1"/>
          </p:cNvSpPr>
          <p:nvPr>
            <p:ph type="sldNum" idx="12"/>
          </p:nvPr>
        </p:nvSpPr>
        <p:spPr>
          <a:xfrm>
            <a:off x="314563" y="4806869"/>
            <a:ext cx="3989400" cy="107700"/>
          </a:xfrm>
          <a:prstGeom prst="rect">
            <a:avLst/>
          </a:prstGeom>
          <a:noFill/>
          <a:ln>
            <a:noFill/>
          </a:ln>
        </p:spPr>
        <p:txBody>
          <a:bodyPr spcFirstLastPara="1" wrap="square" lIns="0" tIns="0" rIns="0" bIns="0" anchor="t" anchorCtr="0">
            <a:spAutoFit/>
          </a:bodyPr>
          <a:lstStyle>
            <a:lvl1pPr marL="25400" marR="0" lvl="0" indent="0" algn="l" rtl="0">
              <a:lnSpc>
                <a:spcPct val="100000"/>
              </a:lnSpc>
              <a:spcBef>
                <a:spcPts val="0"/>
              </a:spcBef>
              <a:buNone/>
              <a:defRPr sz="700" b="0" i="0">
                <a:solidFill>
                  <a:srgbClr val="FFFFFF"/>
                </a:solidFill>
                <a:latin typeface="Arial"/>
                <a:ea typeface="Arial"/>
                <a:cs typeface="Arial"/>
                <a:sym typeface="Arial"/>
              </a:defRPr>
            </a:lvl1pPr>
            <a:lvl2pPr marL="25400" marR="0" lvl="1" indent="0" algn="l" rtl="0">
              <a:lnSpc>
                <a:spcPct val="100000"/>
              </a:lnSpc>
              <a:spcBef>
                <a:spcPts val="0"/>
              </a:spcBef>
              <a:buNone/>
              <a:defRPr sz="700" b="0" i="0">
                <a:solidFill>
                  <a:srgbClr val="FFFFFF"/>
                </a:solidFill>
                <a:latin typeface="Arial"/>
                <a:ea typeface="Arial"/>
                <a:cs typeface="Arial"/>
                <a:sym typeface="Arial"/>
              </a:defRPr>
            </a:lvl2pPr>
            <a:lvl3pPr marL="25400" marR="0" lvl="2" indent="0" algn="l" rtl="0">
              <a:lnSpc>
                <a:spcPct val="100000"/>
              </a:lnSpc>
              <a:spcBef>
                <a:spcPts val="0"/>
              </a:spcBef>
              <a:buNone/>
              <a:defRPr sz="700" b="0" i="0">
                <a:solidFill>
                  <a:srgbClr val="FFFFFF"/>
                </a:solidFill>
                <a:latin typeface="Arial"/>
                <a:ea typeface="Arial"/>
                <a:cs typeface="Arial"/>
                <a:sym typeface="Arial"/>
              </a:defRPr>
            </a:lvl3pPr>
            <a:lvl4pPr marL="25400" marR="0" lvl="3" indent="0" algn="l" rtl="0">
              <a:lnSpc>
                <a:spcPct val="100000"/>
              </a:lnSpc>
              <a:spcBef>
                <a:spcPts val="0"/>
              </a:spcBef>
              <a:buNone/>
              <a:defRPr sz="700" b="0" i="0">
                <a:solidFill>
                  <a:srgbClr val="FFFFFF"/>
                </a:solidFill>
                <a:latin typeface="Arial"/>
                <a:ea typeface="Arial"/>
                <a:cs typeface="Arial"/>
                <a:sym typeface="Arial"/>
              </a:defRPr>
            </a:lvl4pPr>
            <a:lvl5pPr marL="25400" marR="0" lvl="4" indent="0" algn="l" rtl="0">
              <a:lnSpc>
                <a:spcPct val="100000"/>
              </a:lnSpc>
              <a:spcBef>
                <a:spcPts val="0"/>
              </a:spcBef>
              <a:buNone/>
              <a:defRPr sz="700" b="0" i="0">
                <a:solidFill>
                  <a:srgbClr val="FFFFFF"/>
                </a:solidFill>
                <a:latin typeface="Arial"/>
                <a:ea typeface="Arial"/>
                <a:cs typeface="Arial"/>
                <a:sym typeface="Arial"/>
              </a:defRPr>
            </a:lvl5pPr>
            <a:lvl6pPr marL="25400" marR="0" lvl="5" indent="0" algn="l" rtl="0">
              <a:lnSpc>
                <a:spcPct val="100000"/>
              </a:lnSpc>
              <a:spcBef>
                <a:spcPts val="0"/>
              </a:spcBef>
              <a:buNone/>
              <a:defRPr sz="700" b="0" i="0">
                <a:solidFill>
                  <a:srgbClr val="FFFFFF"/>
                </a:solidFill>
                <a:latin typeface="Arial"/>
                <a:ea typeface="Arial"/>
                <a:cs typeface="Arial"/>
                <a:sym typeface="Arial"/>
              </a:defRPr>
            </a:lvl6pPr>
            <a:lvl7pPr marL="25400" marR="0" lvl="6" indent="0" algn="l" rtl="0">
              <a:lnSpc>
                <a:spcPct val="100000"/>
              </a:lnSpc>
              <a:spcBef>
                <a:spcPts val="0"/>
              </a:spcBef>
              <a:buNone/>
              <a:defRPr sz="700" b="0" i="0">
                <a:solidFill>
                  <a:srgbClr val="FFFFFF"/>
                </a:solidFill>
                <a:latin typeface="Arial"/>
                <a:ea typeface="Arial"/>
                <a:cs typeface="Arial"/>
                <a:sym typeface="Arial"/>
              </a:defRPr>
            </a:lvl7pPr>
            <a:lvl8pPr marL="25400" marR="0" lvl="7" indent="0" algn="l" rtl="0">
              <a:lnSpc>
                <a:spcPct val="100000"/>
              </a:lnSpc>
              <a:spcBef>
                <a:spcPts val="0"/>
              </a:spcBef>
              <a:buNone/>
              <a:defRPr sz="700" b="0" i="0">
                <a:solidFill>
                  <a:srgbClr val="FFFFFF"/>
                </a:solidFill>
                <a:latin typeface="Arial"/>
                <a:ea typeface="Arial"/>
                <a:cs typeface="Arial"/>
                <a:sym typeface="Arial"/>
              </a:defRPr>
            </a:lvl8pPr>
            <a:lvl9pPr marL="25400" marR="0" lvl="8" indent="0" algn="l" rtl="0">
              <a:lnSpc>
                <a:spcPct val="100000"/>
              </a:lnSpc>
              <a:spcBef>
                <a:spcPts val="0"/>
              </a:spcBef>
              <a:buNone/>
              <a:defRPr sz="700" b="0" i="0">
                <a:solidFill>
                  <a:srgbClr val="FFFFFF"/>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en"/>
              <a:t>‹#›</a:t>
            </a:fld>
            <a:endParaRPr>
              <a:solidFill>
                <a:srgbClr val="BCBCBC"/>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1">
  <p:cSld name="Blank">
    <p:spTree>
      <p:nvGrpSpPr>
        <p:cNvPr id="1" name="Shape 90"/>
        <p:cNvGrpSpPr/>
        <p:nvPr/>
      </p:nvGrpSpPr>
      <p:grpSpPr>
        <a:xfrm>
          <a:off x="0" y="0"/>
          <a:ext cx="0" cy="0"/>
          <a:chOff x="0" y="0"/>
          <a:chExt cx="0" cy="0"/>
        </a:xfrm>
      </p:grpSpPr>
      <p:sp>
        <p:nvSpPr>
          <p:cNvPr id="91" name="Google Shape;91;p19"/>
          <p:cNvSpPr txBox="1">
            <a:spLocks noGrp="1"/>
          </p:cNvSpPr>
          <p:nvPr>
            <p:ph type="ftr" idx="11"/>
          </p:nvPr>
        </p:nvSpPr>
        <p:spPr>
          <a:xfrm>
            <a:off x="3108960" y="4783455"/>
            <a:ext cx="2926200" cy="257100"/>
          </a:xfrm>
          <a:prstGeom prst="rect">
            <a:avLst/>
          </a:prstGeom>
          <a:noFill/>
          <a:ln>
            <a:noFill/>
          </a:ln>
        </p:spPr>
        <p:txBody>
          <a:bodyPr spcFirstLastPara="1" wrap="square" lIns="0" tIns="0" rIns="0" bIns="0" anchor="t" anchorCtr="0">
            <a:spAutoFit/>
          </a:bodyPr>
          <a:lstStyle>
            <a:lvl1pPr lvl="0" algn="ctr" rtl="0">
              <a:spcBef>
                <a:spcPts val="0"/>
              </a:spcBef>
              <a:spcAft>
                <a:spcPts val="0"/>
              </a:spcAft>
              <a:buSzPts val="1400"/>
              <a:buNone/>
              <a:defRPr>
                <a:solidFill>
                  <a:srgbClr val="888888"/>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92" name="Google Shape;92;p19"/>
          <p:cNvSpPr txBox="1">
            <a:spLocks noGrp="1"/>
          </p:cNvSpPr>
          <p:nvPr>
            <p:ph type="dt" idx="10"/>
          </p:nvPr>
        </p:nvSpPr>
        <p:spPr>
          <a:xfrm>
            <a:off x="457200" y="4783455"/>
            <a:ext cx="2103000" cy="257100"/>
          </a:xfrm>
          <a:prstGeom prst="rect">
            <a:avLst/>
          </a:prstGeom>
          <a:noFill/>
          <a:ln>
            <a:noFill/>
          </a:ln>
        </p:spPr>
        <p:txBody>
          <a:bodyPr spcFirstLastPara="1" wrap="square" lIns="0" tIns="0" rIns="0" bIns="0" anchor="t" anchorCtr="0">
            <a:spAutoFit/>
          </a:bodyPr>
          <a:lstStyle>
            <a:lvl1pPr lvl="0" algn="l" rtl="0">
              <a:spcBef>
                <a:spcPts val="0"/>
              </a:spcBef>
              <a:spcAft>
                <a:spcPts val="0"/>
              </a:spcAft>
              <a:buSzPts val="1400"/>
              <a:buNone/>
              <a:defRPr>
                <a:solidFill>
                  <a:srgbClr val="888888"/>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93" name="Google Shape;93;p19"/>
          <p:cNvSpPr txBox="1">
            <a:spLocks noGrp="1"/>
          </p:cNvSpPr>
          <p:nvPr>
            <p:ph type="sldNum" idx="12"/>
          </p:nvPr>
        </p:nvSpPr>
        <p:spPr>
          <a:xfrm>
            <a:off x="314563" y="4806869"/>
            <a:ext cx="3989400" cy="107700"/>
          </a:xfrm>
          <a:prstGeom prst="rect">
            <a:avLst/>
          </a:prstGeom>
          <a:noFill/>
          <a:ln>
            <a:noFill/>
          </a:ln>
        </p:spPr>
        <p:txBody>
          <a:bodyPr spcFirstLastPara="1" wrap="square" lIns="0" tIns="0" rIns="0" bIns="0" anchor="t" anchorCtr="0">
            <a:spAutoFit/>
          </a:bodyPr>
          <a:lstStyle>
            <a:lvl1pPr marL="25400" marR="0" lvl="0" indent="0" algn="l" rtl="0">
              <a:lnSpc>
                <a:spcPct val="100000"/>
              </a:lnSpc>
              <a:spcBef>
                <a:spcPts val="0"/>
              </a:spcBef>
              <a:buNone/>
              <a:defRPr sz="700" b="0" i="0">
                <a:solidFill>
                  <a:srgbClr val="FFFFFF"/>
                </a:solidFill>
                <a:latin typeface="Arial"/>
                <a:ea typeface="Arial"/>
                <a:cs typeface="Arial"/>
                <a:sym typeface="Arial"/>
              </a:defRPr>
            </a:lvl1pPr>
            <a:lvl2pPr marL="25400" marR="0" lvl="1" indent="0" algn="l" rtl="0">
              <a:lnSpc>
                <a:spcPct val="100000"/>
              </a:lnSpc>
              <a:spcBef>
                <a:spcPts val="0"/>
              </a:spcBef>
              <a:buNone/>
              <a:defRPr sz="700" b="0" i="0">
                <a:solidFill>
                  <a:srgbClr val="FFFFFF"/>
                </a:solidFill>
                <a:latin typeface="Arial"/>
                <a:ea typeface="Arial"/>
                <a:cs typeface="Arial"/>
                <a:sym typeface="Arial"/>
              </a:defRPr>
            </a:lvl2pPr>
            <a:lvl3pPr marL="25400" marR="0" lvl="2" indent="0" algn="l" rtl="0">
              <a:lnSpc>
                <a:spcPct val="100000"/>
              </a:lnSpc>
              <a:spcBef>
                <a:spcPts val="0"/>
              </a:spcBef>
              <a:buNone/>
              <a:defRPr sz="700" b="0" i="0">
                <a:solidFill>
                  <a:srgbClr val="FFFFFF"/>
                </a:solidFill>
                <a:latin typeface="Arial"/>
                <a:ea typeface="Arial"/>
                <a:cs typeface="Arial"/>
                <a:sym typeface="Arial"/>
              </a:defRPr>
            </a:lvl3pPr>
            <a:lvl4pPr marL="25400" marR="0" lvl="3" indent="0" algn="l" rtl="0">
              <a:lnSpc>
                <a:spcPct val="100000"/>
              </a:lnSpc>
              <a:spcBef>
                <a:spcPts val="0"/>
              </a:spcBef>
              <a:buNone/>
              <a:defRPr sz="700" b="0" i="0">
                <a:solidFill>
                  <a:srgbClr val="FFFFFF"/>
                </a:solidFill>
                <a:latin typeface="Arial"/>
                <a:ea typeface="Arial"/>
                <a:cs typeface="Arial"/>
                <a:sym typeface="Arial"/>
              </a:defRPr>
            </a:lvl4pPr>
            <a:lvl5pPr marL="25400" marR="0" lvl="4" indent="0" algn="l" rtl="0">
              <a:lnSpc>
                <a:spcPct val="100000"/>
              </a:lnSpc>
              <a:spcBef>
                <a:spcPts val="0"/>
              </a:spcBef>
              <a:buNone/>
              <a:defRPr sz="700" b="0" i="0">
                <a:solidFill>
                  <a:srgbClr val="FFFFFF"/>
                </a:solidFill>
                <a:latin typeface="Arial"/>
                <a:ea typeface="Arial"/>
                <a:cs typeface="Arial"/>
                <a:sym typeface="Arial"/>
              </a:defRPr>
            </a:lvl5pPr>
            <a:lvl6pPr marL="25400" marR="0" lvl="5" indent="0" algn="l" rtl="0">
              <a:lnSpc>
                <a:spcPct val="100000"/>
              </a:lnSpc>
              <a:spcBef>
                <a:spcPts val="0"/>
              </a:spcBef>
              <a:buNone/>
              <a:defRPr sz="700" b="0" i="0">
                <a:solidFill>
                  <a:srgbClr val="FFFFFF"/>
                </a:solidFill>
                <a:latin typeface="Arial"/>
                <a:ea typeface="Arial"/>
                <a:cs typeface="Arial"/>
                <a:sym typeface="Arial"/>
              </a:defRPr>
            </a:lvl6pPr>
            <a:lvl7pPr marL="25400" marR="0" lvl="6" indent="0" algn="l" rtl="0">
              <a:lnSpc>
                <a:spcPct val="100000"/>
              </a:lnSpc>
              <a:spcBef>
                <a:spcPts val="0"/>
              </a:spcBef>
              <a:buNone/>
              <a:defRPr sz="700" b="0" i="0">
                <a:solidFill>
                  <a:srgbClr val="FFFFFF"/>
                </a:solidFill>
                <a:latin typeface="Arial"/>
                <a:ea typeface="Arial"/>
                <a:cs typeface="Arial"/>
                <a:sym typeface="Arial"/>
              </a:defRPr>
            </a:lvl7pPr>
            <a:lvl8pPr marL="25400" marR="0" lvl="7" indent="0" algn="l" rtl="0">
              <a:lnSpc>
                <a:spcPct val="100000"/>
              </a:lnSpc>
              <a:spcBef>
                <a:spcPts val="0"/>
              </a:spcBef>
              <a:buNone/>
              <a:defRPr sz="700" b="0" i="0">
                <a:solidFill>
                  <a:srgbClr val="FFFFFF"/>
                </a:solidFill>
                <a:latin typeface="Arial"/>
                <a:ea typeface="Arial"/>
                <a:cs typeface="Arial"/>
                <a:sym typeface="Arial"/>
              </a:defRPr>
            </a:lvl8pPr>
            <a:lvl9pPr marL="25400" marR="0" lvl="8" indent="0" algn="l" rtl="0">
              <a:lnSpc>
                <a:spcPct val="100000"/>
              </a:lnSpc>
              <a:spcBef>
                <a:spcPts val="0"/>
              </a:spcBef>
              <a:buNone/>
              <a:defRPr sz="700" b="0" i="0">
                <a:solidFill>
                  <a:srgbClr val="FFFFFF"/>
                </a:solidFill>
                <a:latin typeface="Arial"/>
                <a:ea typeface="Arial"/>
                <a:cs typeface="Arial"/>
                <a:sym typeface="Arial"/>
              </a:defRPr>
            </a:lvl9pPr>
          </a:lstStyle>
          <a:p>
            <a:pPr marL="25400" lvl="0" indent="0" algn="l" rtl="0">
              <a:spcBef>
                <a:spcPts val="0"/>
              </a:spcBef>
              <a:spcAft>
                <a:spcPts val="0"/>
              </a:spcAft>
              <a:buNone/>
            </a:pPr>
            <a:fld id="{00000000-1234-1234-1234-123412341234}" type="slidenum">
              <a:rPr lang="en"/>
              <a:t>‹#›</a:t>
            </a:fld>
            <a:endParaRPr>
              <a:solidFill>
                <a:srgbClr val="BCBCBC"/>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3_Transisiton">
  <p:cSld name="13_Transisiton">
    <p:bg>
      <p:bgPr>
        <a:solidFill>
          <a:srgbClr val="9EC8EA"/>
        </a:solidFill>
        <a:effectLst/>
      </p:bgPr>
    </p:bg>
    <p:spTree>
      <p:nvGrpSpPr>
        <p:cNvPr id="1" name="Shape 94"/>
        <p:cNvGrpSpPr/>
        <p:nvPr/>
      </p:nvGrpSpPr>
      <p:grpSpPr>
        <a:xfrm>
          <a:off x="0" y="0"/>
          <a:ext cx="0" cy="0"/>
          <a:chOff x="0" y="0"/>
          <a:chExt cx="0" cy="0"/>
        </a:xfrm>
      </p:grpSpPr>
      <p:sp>
        <p:nvSpPr>
          <p:cNvPr id="95" name="Google Shape;95;p20"/>
          <p:cNvSpPr txBox="1">
            <a:spLocks noGrp="1"/>
          </p:cNvSpPr>
          <p:nvPr>
            <p:ph type="title"/>
          </p:nvPr>
        </p:nvSpPr>
        <p:spPr>
          <a:xfrm>
            <a:off x="1591733" y="1658494"/>
            <a:ext cx="5960400" cy="947100"/>
          </a:xfrm>
          <a:prstGeom prst="rect">
            <a:avLst/>
          </a:prstGeom>
          <a:noFill/>
          <a:ln>
            <a:noFill/>
          </a:ln>
        </p:spPr>
        <p:txBody>
          <a:bodyPr spcFirstLastPara="1" wrap="square" lIns="68575" tIns="34275" rIns="68575" bIns="34275" anchor="b" anchorCtr="0">
            <a:normAutofit/>
          </a:bodyPr>
          <a:lstStyle>
            <a:lvl1pPr marR="0" lvl="0" algn="ctr" rtl="0">
              <a:lnSpc>
                <a:spcPct val="90000"/>
              </a:lnSpc>
              <a:spcBef>
                <a:spcPts val="0"/>
              </a:spcBef>
              <a:spcAft>
                <a:spcPts val="0"/>
              </a:spcAft>
              <a:buClr>
                <a:schemeClr val="accent2"/>
              </a:buClr>
              <a:buSzPts val="3600"/>
              <a:buFont typeface="Arial Narrow"/>
              <a:buNone/>
              <a:defRPr sz="3600" b="0" i="0" u="none" strike="noStrike" cap="none">
                <a:solidFill>
                  <a:schemeClr val="accent2"/>
                </a:solidFill>
                <a:latin typeface="Arial Narrow"/>
                <a:ea typeface="Arial Narrow"/>
                <a:cs typeface="Arial Narrow"/>
                <a:sym typeface="Arial Narrow"/>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6" name="Google Shape;96;p20"/>
          <p:cNvSpPr txBox="1">
            <a:spLocks noGrp="1"/>
          </p:cNvSpPr>
          <p:nvPr>
            <p:ph type="body" idx="1"/>
          </p:nvPr>
        </p:nvSpPr>
        <p:spPr>
          <a:xfrm>
            <a:off x="1586971" y="2705733"/>
            <a:ext cx="5960400" cy="715200"/>
          </a:xfrm>
          <a:prstGeom prst="rect">
            <a:avLst/>
          </a:prstGeom>
          <a:noFill/>
          <a:ln>
            <a:noFill/>
          </a:ln>
        </p:spPr>
        <p:txBody>
          <a:bodyPr spcFirstLastPara="1" wrap="square" lIns="68575" tIns="34275" rIns="68575" bIns="34275" anchor="t" anchorCtr="0">
            <a:noAutofit/>
          </a:bodyPr>
          <a:lstStyle>
            <a:lvl1pPr marL="457200" marR="0" lvl="0" indent="-228600" algn="ctr" rtl="0">
              <a:lnSpc>
                <a:spcPct val="90000"/>
              </a:lnSpc>
              <a:spcBef>
                <a:spcPts val="800"/>
              </a:spcBef>
              <a:spcAft>
                <a:spcPts val="0"/>
              </a:spcAft>
              <a:buClr>
                <a:schemeClr val="lt1"/>
              </a:buClr>
              <a:buSzPts val="2400"/>
              <a:buFont typeface="Arial"/>
              <a:buNone/>
              <a:defRPr sz="2400" b="0" i="0" u="none" strike="noStrike" cap="none">
                <a:solidFill>
                  <a:schemeClr val="lt1"/>
                </a:solidFill>
                <a:latin typeface="Arial Narrow"/>
                <a:ea typeface="Arial Narrow"/>
                <a:cs typeface="Arial Narrow"/>
                <a:sym typeface="Arial Narrow"/>
              </a:defRPr>
            </a:lvl1pPr>
            <a:lvl2pPr marL="914400" marR="0" lvl="1" indent="-228600" algn="l" rtl="0">
              <a:lnSpc>
                <a:spcPct val="90000"/>
              </a:lnSpc>
              <a:spcBef>
                <a:spcPts val="1200"/>
              </a:spcBef>
              <a:spcAft>
                <a:spcPts val="0"/>
              </a:spcAft>
              <a:buClr>
                <a:srgbClr val="98999A"/>
              </a:buClr>
              <a:buSzPts val="1500"/>
              <a:buFont typeface="Arial"/>
              <a:buNone/>
              <a:defRPr sz="1500" b="0" i="0" u="none" strike="noStrike" cap="none">
                <a:solidFill>
                  <a:srgbClr val="98999A"/>
                </a:solidFill>
                <a:latin typeface="Calibri"/>
                <a:ea typeface="Calibri"/>
                <a:cs typeface="Calibri"/>
                <a:sym typeface="Calibri"/>
              </a:defRPr>
            </a:lvl2pPr>
            <a:lvl3pPr marL="1371600" marR="0" lvl="2" indent="-228600" algn="l" rtl="0">
              <a:lnSpc>
                <a:spcPct val="90000"/>
              </a:lnSpc>
              <a:spcBef>
                <a:spcPts val="1200"/>
              </a:spcBef>
              <a:spcAft>
                <a:spcPts val="0"/>
              </a:spcAft>
              <a:buClr>
                <a:srgbClr val="98999A"/>
              </a:buClr>
              <a:buSzPts val="1400"/>
              <a:buFont typeface="Arial"/>
              <a:buNone/>
              <a:defRPr sz="1400" b="0" i="0" u="none" strike="noStrike" cap="none">
                <a:solidFill>
                  <a:srgbClr val="98999A"/>
                </a:solidFill>
                <a:latin typeface="Calibri"/>
                <a:ea typeface="Calibri"/>
                <a:cs typeface="Calibri"/>
                <a:sym typeface="Calibri"/>
              </a:defRPr>
            </a:lvl3pPr>
            <a:lvl4pPr marL="1828800" marR="0" lvl="3"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4pPr>
            <a:lvl5pPr marL="2286000" marR="0" lvl="4"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5pPr>
            <a:lvl6pPr marL="2743200" marR="0" lvl="5"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6pPr>
            <a:lvl7pPr marL="3200400" marR="0" lvl="6"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7pPr>
            <a:lvl8pPr marL="3657600" marR="0" lvl="7"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8pPr>
            <a:lvl9pPr marL="4114800" marR="0" lvl="8" indent="-228600" algn="l" rtl="0">
              <a:lnSpc>
                <a:spcPct val="90000"/>
              </a:lnSpc>
              <a:spcBef>
                <a:spcPts val="1200"/>
              </a:spcBef>
              <a:spcAft>
                <a:spcPts val="1200"/>
              </a:spcAft>
              <a:buClr>
                <a:srgbClr val="98999A"/>
              </a:buClr>
              <a:buSzPts val="1200"/>
              <a:buFont typeface="Arial"/>
              <a:buNone/>
              <a:defRPr sz="1200" b="0" i="0" u="none" strike="noStrike" cap="none">
                <a:solidFill>
                  <a:srgbClr val="98999A"/>
                </a:solidFill>
                <a:latin typeface="Calibri"/>
                <a:ea typeface="Calibri"/>
                <a:cs typeface="Calibri"/>
                <a:sym typeface="Calibri"/>
              </a:defRPr>
            </a:lvl9pPr>
          </a:lstStyle>
          <a:p>
            <a:endParaRPr/>
          </a:p>
        </p:txBody>
      </p:sp>
      <p:cxnSp>
        <p:nvCxnSpPr>
          <p:cNvPr id="97" name="Google Shape;97;p20"/>
          <p:cNvCxnSpPr/>
          <p:nvPr/>
        </p:nvCxnSpPr>
        <p:spPr>
          <a:xfrm>
            <a:off x="2286000" y="2637996"/>
            <a:ext cx="4572000" cy="0"/>
          </a:xfrm>
          <a:prstGeom prst="straightConnector1">
            <a:avLst/>
          </a:prstGeom>
          <a:blipFill rotWithShape="1">
            <a:blip r:embed="rId2">
              <a:alphaModFix/>
            </a:blip>
            <a:tile tx="0" ty="0" sx="99997" sy="99997" flip="none" algn="tl"/>
          </a:blipFill>
          <a:ln w="25400" cap="rnd" cmpd="sng">
            <a:solidFill>
              <a:schemeClr val="accent2"/>
            </a:solidFill>
            <a:prstDash val="dot"/>
            <a:round/>
            <a:headEnd type="none" w="sm" len="sm"/>
            <a:tailEnd type="none" w="sm" len="sm"/>
          </a:ln>
        </p:spPr>
      </p:cxnSp>
      <p:pic>
        <p:nvPicPr>
          <p:cNvPr id="98" name="Google Shape;98;p20"/>
          <p:cNvPicPr preferRelativeResize="0"/>
          <p:nvPr/>
        </p:nvPicPr>
        <p:blipFill rotWithShape="1">
          <a:blip r:embed="rId3">
            <a:alphaModFix/>
          </a:blip>
          <a:srcRect/>
          <a:stretch/>
        </p:blipFill>
        <p:spPr>
          <a:xfrm>
            <a:off x="8078419" y="4741022"/>
            <a:ext cx="914401" cy="25592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350518" y="153353"/>
            <a:ext cx="8442900" cy="485700"/>
          </a:xfrm>
          <a:prstGeom prst="rect">
            <a:avLst/>
          </a:prstGeom>
          <a:noFill/>
          <a:ln>
            <a:noFill/>
          </a:ln>
        </p:spPr>
        <p:txBody>
          <a:bodyPr spcFirstLastPara="1" wrap="square" lIns="68575" tIns="34275" rIns="68575" bIns="34275" anchor="t"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cxnSp>
        <p:nvCxnSpPr>
          <p:cNvPr id="101" name="Google Shape;101;p21"/>
          <p:cNvCxnSpPr/>
          <p:nvPr/>
        </p:nvCxnSpPr>
        <p:spPr>
          <a:xfrm>
            <a:off x="2286000" y="717614"/>
            <a:ext cx="4572000" cy="0"/>
          </a:xfrm>
          <a:prstGeom prst="straightConnector1">
            <a:avLst/>
          </a:prstGeom>
          <a:blipFill rotWithShape="1">
            <a:blip r:embed="rId2">
              <a:alphaModFix/>
            </a:blip>
            <a:tile tx="0" ty="0" sx="99997" sy="99997" flip="none" algn="tl"/>
          </a:blipFill>
          <a:ln w="25400" cap="rnd" cmpd="sng">
            <a:solidFill>
              <a:schemeClr val="accent2"/>
            </a:solidFill>
            <a:prstDash val="dot"/>
            <a:round/>
            <a:headEnd type="none" w="sm" len="sm"/>
            <a:tailEnd type="none" w="sm" len="sm"/>
          </a:ln>
        </p:spPr>
      </p:cxnSp>
      <p:cxnSp>
        <p:nvCxnSpPr>
          <p:cNvPr id="102" name="Google Shape;102;p21"/>
          <p:cNvCxnSpPr/>
          <p:nvPr/>
        </p:nvCxnSpPr>
        <p:spPr>
          <a:xfrm>
            <a:off x="2286000" y="717614"/>
            <a:ext cx="4572000" cy="0"/>
          </a:xfrm>
          <a:prstGeom prst="straightConnector1">
            <a:avLst/>
          </a:prstGeom>
          <a:blipFill rotWithShape="1">
            <a:blip r:embed="rId2">
              <a:alphaModFix/>
            </a:blip>
            <a:tile tx="0" ty="0" sx="99997" sy="99997" flip="none" algn="tl"/>
          </a:blipFill>
          <a:ln w="25400" cap="rnd" cmpd="sng">
            <a:solidFill>
              <a:schemeClr val="accent2"/>
            </a:solidFill>
            <a:prstDash val="dot"/>
            <a:round/>
            <a:headEnd type="none" w="sm" len="sm"/>
            <a:tailEnd type="none" w="sm" len="sm"/>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Transisiton">
  <p:cSld name="1_Transisiton">
    <p:bg>
      <p:bgPr>
        <a:solidFill>
          <a:schemeClr val="accent1"/>
        </a:solidFill>
        <a:effectLst/>
      </p:bgPr>
    </p:bg>
    <p:spTree>
      <p:nvGrpSpPr>
        <p:cNvPr id="1" name="Shape 103"/>
        <p:cNvGrpSpPr/>
        <p:nvPr/>
      </p:nvGrpSpPr>
      <p:grpSpPr>
        <a:xfrm>
          <a:off x="0" y="0"/>
          <a:ext cx="0" cy="0"/>
          <a:chOff x="0" y="0"/>
          <a:chExt cx="0" cy="0"/>
        </a:xfrm>
      </p:grpSpPr>
      <p:pic>
        <p:nvPicPr>
          <p:cNvPr id="104" name="Google Shape;104;p22"/>
          <p:cNvPicPr preferRelativeResize="0"/>
          <p:nvPr/>
        </p:nvPicPr>
        <p:blipFill rotWithShape="1">
          <a:blip r:embed="rId2">
            <a:alphaModFix/>
          </a:blip>
          <a:srcRect l="82288" t="35128"/>
          <a:stretch/>
        </p:blipFill>
        <p:spPr>
          <a:xfrm>
            <a:off x="7867520" y="0"/>
            <a:ext cx="991795" cy="4509032"/>
          </a:xfrm>
          <a:prstGeom prst="rect">
            <a:avLst/>
          </a:prstGeom>
          <a:noFill/>
          <a:ln>
            <a:noFill/>
          </a:ln>
        </p:spPr>
      </p:pic>
      <p:sp>
        <p:nvSpPr>
          <p:cNvPr id="105" name="Google Shape;105;p22"/>
          <p:cNvSpPr txBox="1">
            <a:spLocks noGrp="1"/>
          </p:cNvSpPr>
          <p:nvPr>
            <p:ph type="title"/>
          </p:nvPr>
        </p:nvSpPr>
        <p:spPr>
          <a:xfrm>
            <a:off x="1620446" y="1658494"/>
            <a:ext cx="5903100" cy="947100"/>
          </a:xfrm>
          <a:prstGeom prst="rect">
            <a:avLst/>
          </a:prstGeom>
          <a:noFill/>
          <a:ln>
            <a:noFill/>
          </a:ln>
        </p:spPr>
        <p:txBody>
          <a:bodyPr spcFirstLastPara="1" wrap="square" lIns="68575" tIns="34275" rIns="68575" bIns="34275" anchor="b" anchorCtr="0">
            <a:normAutofit/>
          </a:bodyPr>
          <a:lstStyle>
            <a:lvl1pPr marR="0" lvl="0" algn="ctr" rtl="0">
              <a:lnSpc>
                <a:spcPct val="90000"/>
              </a:lnSpc>
              <a:spcBef>
                <a:spcPts val="0"/>
              </a:spcBef>
              <a:spcAft>
                <a:spcPts val="0"/>
              </a:spcAft>
              <a:buClr>
                <a:schemeClr val="accent2"/>
              </a:buClr>
              <a:buSzPts val="3600"/>
              <a:buFont typeface="Arial Narrow"/>
              <a:buNone/>
              <a:defRPr sz="3600" b="0" i="0" u="none" strike="noStrike" cap="none">
                <a:solidFill>
                  <a:schemeClr val="accent2"/>
                </a:solidFill>
                <a:latin typeface="Arial Narrow"/>
                <a:ea typeface="Arial Narrow"/>
                <a:cs typeface="Arial Narrow"/>
                <a:sym typeface="Arial Narrow"/>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22"/>
          <p:cNvSpPr txBox="1">
            <a:spLocks noGrp="1"/>
          </p:cNvSpPr>
          <p:nvPr>
            <p:ph type="body" idx="1"/>
          </p:nvPr>
        </p:nvSpPr>
        <p:spPr>
          <a:xfrm>
            <a:off x="1615683" y="2705733"/>
            <a:ext cx="5903100" cy="715200"/>
          </a:xfrm>
          <a:prstGeom prst="rect">
            <a:avLst/>
          </a:prstGeom>
          <a:noFill/>
          <a:ln>
            <a:noFill/>
          </a:ln>
        </p:spPr>
        <p:txBody>
          <a:bodyPr spcFirstLastPara="1" wrap="square" lIns="68575" tIns="34275" rIns="68575" bIns="34275" anchor="t" anchorCtr="0">
            <a:noAutofit/>
          </a:bodyPr>
          <a:lstStyle>
            <a:lvl1pPr marL="457200" marR="0" lvl="0" indent="-228600" algn="ctr" rtl="0">
              <a:lnSpc>
                <a:spcPct val="90000"/>
              </a:lnSpc>
              <a:spcBef>
                <a:spcPts val="800"/>
              </a:spcBef>
              <a:spcAft>
                <a:spcPts val="0"/>
              </a:spcAft>
              <a:buClr>
                <a:schemeClr val="lt1"/>
              </a:buClr>
              <a:buSzPts val="2400"/>
              <a:buFont typeface="Arial"/>
              <a:buNone/>
              <a:defRPr sz="2400" b="0" i="0" u="none" strike="noStrike" cap="none">
                <a:solidFill>
                  <a:schemeClr val="lt1"/>
                </a:solidFill>
                <a:latin typeface="Arial Narrow"/>
                <a:ea typeface="Arial Narrow"/>
                <a:cs typeface="Arial Narrow"/>
                <a:sym typeface="Arial Narrow"/>
              </a:defRPr>
            </a:lvl1pPr>
            <a:lvl2pPr marL="914400" marR="0" lvl="1" indent="-228600" algn="l" rtl="0">
              <a:lnSpc>
                <a:spcPct val="90000"/>
              </a:lnSpc>
              <a:spcBef>
                <a:spcPts val="1200"/>
              </a:spcBef>
              <a:spcAft>
                <a:spcPts val="0"/>
              </a:spcAft>
              <a:buClr>
                <a:srgbClr val="98999A"/>
              </a:buClr>
              <a:buSzPts val="1500"/>
              <a:buFont typeface="Arial"/>
              <a:buNone/>
              <a:defRPr sz="1500" b="0" i="0" u="none" strike="noStrike" cap="none">
                <a:solidFill>
                  <a:srgbClr val="98999A"/>
                </a:solidFill>
                <a:latin typeface="Calibri"/>
                <a:ea typeface="Calibri"/>
                <a:cs typeface="Calibri"/>
                <a:sym typeface="Calibri"/>
              </a:defRPr>
            </a:lvl2pPr>
            <a:lvl3pPr marL="1371600" marR="0" lvl="2" indent="-228600" algn="l" rtl="0">
              <a:lnSpc>
                <a:spcPct val="90000"/>
              </a:lnSpc>
              <a:spcBef>
                <a:spcPts val="1200"/>
              </a:spcBef>
              <a:spcAft>
                <a:spcPts val="0"/>
              </a:spcAft>
              <a:buClr>
                <a:srgbClr val="98999A"/>
              </a:buClr>
              <a:buSzPts val="1400"/>
              <a:buFont typeface="Arial"/>
              <a:buNone/>
              <a:defRPr sz="1400" b="0" i="0" u="none" strike="noStrike" cap="none">
                <a:solidFill>
                  <a:srgbClr val="98999A"/>
                </a:solidFill>
                <a:latin typeface="Calibri"/>
                <a:ea typeface="Calibri"/>
                <a:cs typeface="Calibri"/>
                <a:sym typeface="Calibri"/>
              </a:defRPr>
            </a:lvl3pPr>
            <a:lvl4pPr marL="1828800" marR="0" lvl="3"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4pPr>
            <a:lvl5pPr marL="2286000" marR="0" lvl="4"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5pPr>
            <a:lvl6pPr marL="2743200" marR="0" lvl="5"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6pPr>
            <a:lvl7pPr marL="3200400" marR="0" lvl="6"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7pPr>
            <a:lvl8pPr marL="3657600" marR="0" lvl="7" indent="-228600" algn="l" rtl="0">
              <a:lnSpc>
                <a:spcPct val="90000"/>
              </a:lnSpc>
              <a:spcBef>
                <a:spcPts val="1200"/>
              </a:spcBef>
              <a:spcAft>
                <a:spcPts val="0"/>
              </a:spcAft>
              <a:buClr>
                <a:srgbClr val="98999A"/>
              </a:buClr>
              <a:buSzPts val="1200"/>
              <a:buFont typeface="Arial"/>
              <a:buNone/>
              <a:defRPr sz="1200" b="0" i="0" u="none" strike="noStrike" cap="none">
                <a:solidFill>
                  <a:srgbClr val="98999A"/>
                </a:solidFill>
                <a:latin typeface="Calibri"/>
                <a:ea typeface="Calibri"/>
                <a:cs typeface="Calibri"/>
                <a:sym typeface="Calibri"/>
              </a:defRPr>
            </a:lvl8pPr>
            <a:lvl9pPr marL="4114800" marR="0" lvl="8" indent="-228600" algn="l" rtl="0">
              <a:lnSpc>
                <a:spcPct val="90000"/>
              </a:lnSpc>
              <a:spcBef>
                <a:spcPts val="1200"/>
              </a:spcBef>
              <a:spcAft>
                <a:spcPts val="1200"/>
              </a:spcAft>
              <a:buClr>
                <a:srgbClr val="98999A"/>
              </a:buClr>
              <a:buSzPts val="1200"/>
              <a:buFont typeface="Arial"/>
              <a:buNone/>
              <a:defRPr sz="1200" b="0" i="0" u="none" strike="noStrike" cap="none">
                <a:solidFill>
                  <a:srgbClr val="98999A"/>
                </a:solidFill>
                <a:latin typeface="Calibri"/>
                <a:ea typeface="Calibri"/>
                <a:cs typeface="Calibri"/>
                <a:sym typeface="Calibri"/>
              </a:defRPr>
            </a:lvl9pPr>
          </a:lstStyle>
          <a:p>
            <a:endParaRPr/>
          </a:p>
        </p:txBody>
      </p:sp>
      <p:cxnSp>
        <p:nvCxnSpPr>
          <p:cNvPr id="107" name="Google Shape;107;p22"/>
          <p:cNvCxnSpPr/>
          <p:nvPr/>
        </p:nvCxnSpPr>
        <p:spPr>
          <a:xfrm>
            <a:off x="2286000" y="2637996"/>
            <a:ext cx="4572000" cy="0"/>
          </a:xfrm>
          <a:prstGeom prst="straightConnector1">
            <a:avLst/>
          </a:prstGeom>
          <a:blipFill rotWithShape="1">
            <a:blip r:embed="rId3">
              <a:alphaModFix/>
            </a:blip>
            <a:tile tx="0" ty="0" sx="99997" sy="99997" flip="none" algn="tl"/>
          </a:blipFill>
          <a:ln w="25400" cap="rnd" cmpd="sng">
            <a:solidFill>
              <a:schemeClr val="accent3"/>
            </a:solidFill>
            <a:prstDash val="dot"/>
            <a:round/>
            <a:headEnd type="none" w="sm" len="sm"/>
            <a:tailEnd type="none" w="sm" len="sm"/>
          </a:ln>
        </p:spPr>
      </p:cxnSp>
      <p:pic>
        <p:nvPicPr>
          <p:cNvPr id="108" name="Google Shape;108;p22"/>
          <p:cNvPicPr preferRelativeResize="0"/>
          <p:nvPr/>
        </p:nvPicPr>
        <p:blipFill rotWithShape="1">
          <a:blip r:embed="rId4">
            <a:alphaModFix/>
          </a:blip>
          <a:srcRect t="58617" r="74216"/>
          <a:stretch/>
        </p:blipFill>
        <p:spPr>
          <a:xfrm>
            <a:off x="336304" y="1776407"/>
            <a:ext cx="1443810" cy="2876368"/>
          </a:xfrm>
          <a:prstGeom prst="rect">
            <a:avLst/>
          </a:prstGeom>
          <a:noFill/>
          <a:ln>
            <a:noFill/>
          </a:ln>
        </p:spPr>
      </p:pic>
      <p:pic>
        <p:nvPicPr>
          <p:cNvPr id="109" name="Google Shape;109;p22"/>
          <p:cNvPicPr preferRelativeResize="0"/>
          <p:nvPr/>
        </p:nvPicPr>
        <p:blipFill rotWithShape="1">
          <a:blip r:embed="rId5">
            <a:alphaModFix/>
          </a:blip>
          <a:srcRect/>
          <a:stretch/>
        </p:blipFill>
        <p:spPr>
          <a:xfrm>
            <a:off x="8078419" y="4741022"/>
            <a:ext cx="914401" cy="25592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rtl="0">
              <a:spcBef>
                <a:spcPts val="0"/>
              </a:spcBef>
              <a:spcAft>
                <a:spcPts val="0"/>
              </a:spcAft>
              <a:buSzPts val="1200"/>
              <a:buChar char="●"/>
              <a:defRPr sz="12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rtl="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0"/>
              </a:spcBef>
              <a:spcAft>
                <a:spcPts val="0"/>
              </a:spcAft>
              <a:buClr>
                <a:schemeClr val="dk2"/>
              </a:buClr>
              <a:buSzPts val="1400"/>
              <a:buChar char="○"/>
              <a:defRPr>
                <a:solidFill>
                  <a:schemeClr val="dk2"/>
                </a:solidFill>
              </a:defRPr>
            </a:lvl2pPr>
            <a:lvl3pPr marL="1371600" lvl="2" indent="-317500" rtl="0">
              <a:lnSpc>
                <a:spcPct val="115000"/>
              </a:lnSpc>
              <a:spcBef>
                <a:spcPts val="0"/>
              </a:spcBef>
              <a:spcAft>
                <a:spcPts val="0"/>
              </a:spcAft>
              <a:buClr>
                <a:schemeClr val="dk2"/>
              </a:buClr>
              <a:buSzPts val="1400"/>
              <a:buChar char="■"/>
              <a:defRPr>
                <a:solidFill>
                  <a:schemeClr val="dk2"/>
                </a:solidFill>
              </a:defRPr>
            </a:lvl3pPr>
            <a:lvl4pPr marL="1828800" lvl="3" indent="-317500" rtl="0">
              <a:lnSpc>
                <a:spcPct val="115000"/>
              </a:lnSpc>
              <a:spcBef>
                <a:spcPts val="0"/>
              </a:spcBef>
              <a:spcAft>
                <a:spcPts val="0"/>
              </a:spcAft>
              <a:buClr>
                <a:schemeClr val="dk2"/>
              </a:buClr>
              <a:buSzPts val="1400"/>
              <a:buChar char="●"/>
              <a:defRPr>
                <a:solidFill>
                  <a:schemeClr val="dk2"/>
                </a:solidFill>
              </a:defRPr>
            </a:lvl4pPr>
            <a:lvl5pPr marL="2286000" lvl="4" indent="-317500" rtl="0">
              <a:lnSpc>
                <a:spcPct val="115000"/>
              </a:lnSpc>
              <a:spcBef>
                <a:spcPts val="0"/>
              </a:spcBef>
              <a:spcAft>
                <a:spcPts val="0"/>
              </a:spcAft>
              <a:buClr>
                <a:schemeClr val="dk2"/>
              </a:buClr>
              <a:buSzPts val="1400"/>
              <a:buChar char="○"/>
              <a:defRPr>
                <a:solidFill>
                  <a:schemeClr val="dk2"/>
                </a:solidFill>
              </a:defRPr>
            </a:lvl5pPr>
            <a:lvl6pPr marL="2743200" lvl="5" indent="-317500" rtl="0">
              <a:lnSpc>
                <a:spcPct val="115000"/>
              </a:lnSpc>
              <a:spcBef>
                <a:spcPts val="0"/>
              </a:spcBef>
              <a:spcAft>
                <a:spcPts val="0"/>
              </a:spcAft>
              <a:buClr>
                <a:schemeClr val="dk2"/>
              </a:buClr>
              <a:buSzPts val="1400"/>
              <a:buChar char="■"/>
              <a:defRPr>
                <a:solidFill>
                  <a:schemeClr val="dk2"/>
                </a:solidFill>
              </a:defRPr>
            </a:lvl6pPr>
            <a:lvl7pPr marL="3200400" lvl="6" indent="-317500" rtl="0">
              <a:lnSpc>
                <a:spcPct val="115000"/>
              </a:lnSpc>
              <a:spcBef>
                <a:spcPts val="0"/>
              </a:spcBef>
              <a:spcAft>
                <a:spcPts val="0"/>
              </a:spcAft>
              <a:buClr>
                <a:schemeClr val="dk2"/>
              </a:buClr>
              <a:buSzPts val="1400"/>
              <a:buChar char="●"/>
              <a:defRPr>
                <a:solidFill>
                  <a:schemeClr val="dk2"/>
                </a:solidFill>
              </a:defRPr>
            </a:lvl7pPr>
            <a:lvl8pPr marL="3657600" lvl="7" indent="-317500" rtl="0">
              <a:lnSpc>
                <a:spcPct val="115000"/>
              </a:lnSpc>
              <a:spcBef>
                <a:spcPts val="0"/>
              </a:spcBef>
              <a:spcAft>
                <a:spcPts val="0"/>
              </a:spcAft>
              <a:buClr>
                <a:schemeClr val="dk2"/>
              </a:buClr>
              <a:buSzPts val="1400"/>
              <a:buChar char="○"/>
              <a:defRPr>
                <a:solidFill>
                  <a:schemeClr val="dk2"/>
                </a:solidFill>
              </a:defRPr>
            </a:lvl8pPr>
            <a:lvl9pPr marL="4114800" lvl="8" indent="-317500" rtl="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6.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0.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53F72"/>
            </a:gs>
            <a:gs pos="26000">
              <a:srgbClr val="053F72"/>
            </a:gs>
            <a:gs pos="100000">
              <a:srgbClr val="0671C6"/>
            </a:gs>
          </a:gsLst>
          <a:lin ang="5400700" scaled="0"/>
        </a:gradFill>
        <a:effectLst/>
      </p:bgPr>
    </p:bg>
    <p:spTree>
      <p:nvGrpSpPr>
        <p:cNvPr id="1" name="Shape 113"/>
        <p:cNvGrpSpPr/>
        <p:nvPr/>
      </p:nvGrpSpPr>
      <p:grpSpPr>
        <a:xfrm>
          <a:off x="0" y="0"/>
          <a:ext cx="0" cy="0"/>
          <a:chOff x="0" y="0"/>
          <a:chExt cx="0" cy="0"/>
        </a:xfrm>
      </p:grpSpPr>
      <p:sp>
        <p:nvSpPr>
          <p:cNvPr id="114" name="Google Shape;114;p23"/>
          <p:cNvSpPr txBox="1">
            <a:spLocks noGrp="1"/>
          </p:cNvSpPr>
          <p:nvPr>
            <p:ph type="ctrTitle"/>
          </p:nvPr>
        </p:nvSpPr>
        <p:spPr>
          <a:xfrm>
            <a:off x="311700" y="1539800"/>
            <a:ext cx="8520600" cy="1788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b="1">
                <a:solidFill>
                  <a:srgbClr val="FFFFFF"/>
                </a:solidFill>
                <a:latin typeface="Montserrat"/>
                <a:ea typeface="Montserrat"/>
                <a:cs typeface="Montserrat"/>
                <a:sym typeface="Montserrat"/>
              </a:rPr>
              <a:t>MangoApps Business Case Template</a:t>
            </a:r>
            <a:endParaRPr b="1">
              <a:solidFill>
                <a:srgbClr val="FFFFFF"/>
              </a:solidFill>
              <a:latin typeface="Montserrat"/>
              <a:ea typeface="Montserrat"/>
              <a:cs typeface="Montserrat"/>
              <a:sym typeface="Montserrat"/>
            </a:endParaRPr>
          </a:p>
        </p:txBody>
      </p:sp>
      <p:sp>
        <p:nvSpPr>
          <p:cNvPr id="115" name="Google Shape;115;p23"/>
          <p:cNvSpPr txBox="1">
            <a:spLocks noGrp="1"/>
          </p:cNvSpPr>
          <p:nvPr>
            <p:ph type="subTitle" idx="1"/>
          </p:nvPr>
        </p:nvSpPr>
        <p:spPr>
          <a:xfrm>
            <a:off x="1132800" y="3709425"/>
            <a:ext cx="6878400" cy="792600"/>
          </a:xfrm>
          <a:prstGeom prst="rect">
            <a:avLst/>
          </a:prstGeom>
        </p:spPr>
        <p:txBody>
          <a:bodyPr spcFirstLastPara="1" wrap="square" lIns="91425" tIns="91425" rIns="91425" bIns="91425" anchor="t" anchorCtr="0">
            <a:normAutofit/>
          </a:bodyPr>
          <a:lstStyle/>
          <a:p>
            <a:pPr marL="0" lvl="0" indent="0" algn="ctr" rtl="0">
              <a:lnSpc>
                <a:spcPct val="115000"/>
              </a:lnSpc>
              <a:spcBef>
                <a:spcPts val="0"/>
              </a:spcBef>
              <a:spcAft>
                <a:spcPts val="0"/>
              </a:spcAft>
              <a:buNone/>
            </a:pPr>
            <a:r>
              <a:rPr lang="en" sz="1500">
                <a:solidFill>
                  <a:srgbClr val="FFFFFF"/>
                </a:solidFill>
                <a:latin typeface="Montserrat"/>
                <a:ea typeface="Montserrat"/>
                <a:cs typeface="Montserrat"/>
                <a:sym typeface="Montserrat"/>
              </a:rPr>
              <a:t>This presentation is designed to help you build a business case for MangoApps and present it to internal stakeholders</a:t>
            </a:r>
            <a:endParaRPr sz="1500">
              <a:solidFill>
                <a:srgbClr val="FFFFFF"/>
              </a:solidFill>
              <a:latin typeface="Montserrat"/>
              <a:ea typeface="Montserrat"/>
              <a:cs typeface="Montserrat"/>
              <a:sym typeface="Montserrat"/>
            </a:endParaRPr>
          </a:p>
        </p:txBody>
      </p:sp>
      <p:pic>
        <p:nvPicPr>
          <p:cNvPr id="116" name="Google Shape;116;p23"/>
          <p:cNvPicPr preferRelativeResize="0"/>
          <p:nvPr/>
        </p:nvPicPr>
        <p:blipFill rotWithShape="1">
          <a:blip r:embed="rId3">
            <a:alphaModFix/>
          </a:blip>
          <a:srcRect l="860" r="-859"/>
          <a:stretch/>
        </p:blipFill>
        <p:spPr>
          <a:xfrm>
            <a:off x="3393120" y="521126"/>
            <a:ext cx="2357725" cy="4458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graphicFrame>
        <p:nvGraphicFramePr>
          <p:cNvPr id="215" name="Google Shape;215;p32"/>
          <p:cNvGraphicFramePr/>
          <p:nvPr/>
        </p:nvGraphicFramePr>
        <p:xfrm>
          <a:off x="447488" y="930050"/>
          <a:ext cx="8249025" cy="3280600"/>
        </p:xfrm>
        <a:graphic>
          <a:graphicData uri="http://schemas.openxmlformats.org/drawingml/2006/table">
            <a:tbl>
              <a:tblPr>
                <a:noFill/>
                <a:tableStyleId>{90F69357-381D-423C-9279-9AD84DC53AA6}</a:tableStyleId>
              </a:tblPr>
              <a:tblGrid>
                <a:gridCol w="1439550">
                  <a:extLst>
                    <a:ext uri="{9D8B030D-6E8A-4147-A177-3AD203B41FA5}">
                      <a16:colId xmlns:a16="http://schemas.microsoft.com/office/drawing/2014/main" val="20000"/>
                    </a:ext>
                  </a:extLst>
                </a:gridCol>
                <a:gridCol w="1728875">
                  <a:extLst>
                    <a:ext uri="{9D8B030D-6E8A-4147-A177-3AD203B41FA5}">
                      <a16:colId xmlns:a16="http://schemas.microsoft.com/office/drawing/2014/main" val="20001"/>
                    </a:ext>
                  </a:extLst>
                </a:gridCol>
                <a:gridCol w="1270150">
                  <a:extLst>
                    <a:ext uri="{9D8B030D-6E8A-4147-A177-3AD203B41FA5}">
                      <a16:colId xmlns:a16="http://schemas.microsoft.com/office/drawing/2014/main" val="20002"/>
                    </a:ext>
                  </a:extLst>
                </a:gridCol>
                <a:gridCol w="1270150">
                  <a:extLst>
                    <a:ext uri="{9D8B030D-6E8A-4147-A177-3AD203B41FA5}">
                      <a16:colId xmlns:a16="http://schemas.microsoft.com/office/drawing/2014/main" val="20003"/>
                    </a:ext>
                  </a:extLst>
                </a:gridCol>
                <a:gridCol w="1270150">
                  <a:extLst>
                    <a:ext uri="{9D8B030D-6E8A-4147-A177-3AD203B41FA5}">
                      <a16:colId xmlns:a16="http://schemas.microsoft.com/office/drawing/2014/main" val="20004"/>
                    </a:ext>
                  </a:extLst>
                </a:gridCol>
                <a:gridCol w="1270150">
                  <a:extLst>
                    <a:ext uri="{9D8B030D-6E8A-4147-A177-3AD203B41FA5}">
                      <a16:colId xmlns:a16="http://schemas.microsoft.com/office/drawing/2014/main" val="20005"/>
                    </a:ext>
                  </a:extLst>
                </a:gridCol>
              </a:tblGrid>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dirty="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gridSpan="4">
                  <a:txBody>
                    <a:bodyPr/>
                    <a:lstStyle/>
                    <a:p>
                      <a:pPr marL="0" lvl="0" indent="0" algn="ctr" rtl="0">
                        <a:lnSpc>
                          <a:spcPct val="115000"/>
                        </a:lnSpc>
                        <a:spcBef>
                          <a:spcPts val="0"/>
                        </a:spcBef>
                        <a:spcAft>
                          <a:spcPts val="0"/>
                        </a:spcAft>
                        <a:buNone/>
                      </a:pPr>
                      <a:r>
                        <a:rPr lang="en" sz="1200" b="1"/>
                        <a:t>Savings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D9EAD3"/>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Desk hrs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Desk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hrs</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1"/>
                  </a:ext>
                </a:extLst>
              </a:tr>
              <a:tr h="245500">
                <a:tc rowSpan="7">
                  <a:txBody>
                    <a:bodyPr/>
                    <a:lstStyle/>
                    <a:p>
                      <a:pPr marL="0" lvl="0" indent="0" algn="l" rtl="0">
                        <a:lnSpc>
                          <a:spcPct val="115000"/>
                        </a:lnSpc>
                        <a:spcBef>
                          <a:spcPts val="0"/>
                        </a:spcBef>
                        <a:spcAft>
                          <a:spcPts val="0"/>
                        </a:spcAft>
                        <a:buNone/>
                      </a:pPr>
                      <a:r>
                        <a:rPr lang="en" sz="1200"/>
                        <a:t>Soft ROI Breakdown</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l" rtl="0">
                        <a:lnSpc>
                          <a:spcPct val="115000"/>
                        </a:lnSpc>
                        <a:spcBef>
                          <a:spcPts val="0"/>
                        </a:spcBef>
                        <a:spcAft>
                          <a:spcPts val="0"/>
                        </a:spcAft>
                        <a:buNone/>
                      </a:pPr>
                      <a:r>
                        <a:rPr lang="en" sz="1200"/>
                        <a:t>Email</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dirty="0"/>
                        <a:t>260,000</a:t>
                      </a:r>
                      <a:endParaRPr sz="1200" dirty="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$7,800,000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Finding Information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364,000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$10,920,000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312,000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$4,680,000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3"/>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Duplicated Work</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416,000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332,800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$4,992,000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Onboarding</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5"/>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Reduced IT Spend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6"/>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Automation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dirty="0"/>
                        <a:t>24,000</a:t>
                      </a:r>
                      <a:endParaRPr sz="1200" dirty="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$720,000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$360,000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7"/>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Annual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1,080,080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$32,600,000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828,800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$12,432,000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94600">
                <a:tc rowSpan="3">
                  <a:txBody>
                    <a:bodyPr/>
                    <a:lstStyle/>
                    <a:p>
                      <a:pPr marL="0" lvl="0" indent="0" algn="l" rtl="0">
                        <a:lnSpc>
                          <a:spcPct val="115000"/>
                        </a:lnSpc>
                        <a:spcBef>
                          <a:spcPts val="0"/>
                        </a:spcBef>
                        <a:spcAft>
                          <a:spcPts val="0"/>
                        </a:spcAft>
                        <a:buNone/>
                      </a:pPr>
                      <a:r>
                        <a:rPr lang="en" sz="1200"/>
                        <a:t>Soft ROI Summary</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l" rtl="0">
                        <a:lnSpc>
                          <a:spcPct val="115000"/>
                        </a:lnSpc>
                        <a:spcBef>
                          <a:spcPts val="0"/>
                        </a:spcBef>
                        <a:spcAft>
                          <a:spcPts val="0"/>
                        </a:spcAft>
                        <a:buNone/>
                      </a:pPr>
                      <a:r>
                        <a:rPr lang="en" sz="1200"/>
                        <a:t>Total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$45,032,000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09"/>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Personnel Costs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$374,400,000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0"/>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Percent Saved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12.03%</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dirty="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sp>
        <p:nvSpPr>
          <p:cNvPr id="216" name="Google Shape;216;p32"/>
          <p:cNvSpPr txBox="1">
            <a:spLocks noGrp="1"/>
          </p:cNvSpPr>
          <p:nvPr>
            <p:ph type="body" idx="1"/>
          </p:nvPr>
        </p:nvSpPr>
        <p:spPr>
          <a:xfrm>
            <a:off x="-925" y="4482650"/>
            <a:ext cx="9144000" cy="369300"/>
          </a:xfrm>
          <a:prstGeom prst="rect">
            <a:avLst/>
          </a:prstGeom>
        </p:spPr>
        <p:txBody>
          <a:bodyPr spcFirstLastPara="1" wrap="square" lIns="91425" tIns="91425" rIns="91425" bIns="91425" anchor="t" anchorCtr="0">
            <a:spAutoFit/>
          </a:bodyPr>
          <a:lstStyle/>
          <a:p>
            <a:pPr marL="0" lvl="0" indent="0" algn="ctr" rtl="0">
              <a:spcBef>
                <a:spcPts val="0"/>
              </a:spcBef>
              <a:spcAft>
                <a:spcPts val="1200"/>
              </a:spcAft>
              <a:buNone/>
            </a:pPr>
            <a:r>
              <a:rPr lang="en" sz="1200">
                <a:latin typeface="Montserrat"/>
                <a:ea typeface="Montserrat"/>
                <a:cs typeface="Montserrat"/>
                <a:sym typeface="Montserrat"/>
              </a:rPr>
              <a:t>This is how much time and money we can expect to save by reducing reliance on email for internal collaboration</a:t>
            </a:r>
            <a:endParaRPr sz="1200">
              <a:latin typeface="Montserrat"/>
              <a:ea typeface="Montserrat"/>
              <a:cs typeface="Montserrat"/>
              <a:sym typeface="Montserrat"/>
            </a:endParaRPr>
          </a:p>
        </p:txBody>
      </p:sp>
      <p:sp>
        <p:nvSpPr>
          <p:cNvPr id="217" name="Google Shape;217;p32"/>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32"/>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chemeClr val="lt1"/>
                </a:solidFill>
                <a:latin typeface="Montserrat"/>
                <a:ea typeface="Montserrat"/>
                <a:cs typeface="Montserrat"/>
                <a:sym typeface="Montserrat"/>
              </a:rPr>
              <a:t>1. </a:t>
            </a:r>
            <a:r>
              <a:rPr lang="en" sz="2000" b="1">
                <a:solidFill>
                  <a:srgbClr val="FFFFFF"/>
                </a:solidFill>
                <a:latin typeface="Montserrat"/>
                <a:ea typeface="Montserrat"/>
                <a:cs typeface="Montserrat"/>
                <a:sym typeface="Montserrat"/>
              </a:rPr>
              <a:t>Reducing Reliance On Email</a:t>
            </a:r>
            <a:endParaRPr sz="1800">
              <a:solidFill>
                <a:srgbClr val="FFFFFF"/>
              </a:solidFill>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3"/>
          <p:cNvSpPr txBox="1">
            <a:spLocks noGrp="1"/>
          </p:cNvSpPr>
          <p:nvPr>
            <p:ph type="body" idx="1"/>
          </p:nvPr>
        </p:nvSpPr>
        <p:spPr>
          <a:xfrm>
            <a:off x="711850" y="1219175"/>
            <a:ext cx="7491000" cy="2225700"/>
          </a:xfrm>
          <a:prstGeom prst="rect">
            <a:avLst/>
          </a:prstGeom>
        </p:spPr>
        <p:txBody>
          <a:bodyPr spcFirstLastPara="1" wrap="square" lIns="91425" tIns="91425" rIns="91425" bIns="91425" anchor="t" anchorCtr="0">
            <a:spAutoFit/>
          </a:bodyPr>
          <a:lstStyle/>
          <a:p>
            <a:pPr marL="182880" lvl="0" indent="-219709" algn="l" rtl="0">
              <a:spcBef>
                <a:spcPts val="0"/>
              </a:spcBef>
              <a:spcAft>
                <a:spcPts val="0"/>
              </a:spcAft>
              <a:buClr>
                <a:srgbClr val="0671C6"/>
              </a:buClr>
              <a:buSzPts val="1300"/>
              <a:buChar char="●"/>
            </a:pPr>
            <a:r>
              <a:rPr lang="en" sz="1300">
                <a:latin typeface="Montserrat"/>
                <a:ea typeface="Montserrat"/>
                <a:cs typeface="Montserrat"/>
                <a:sym typeface="Montserrat"/>
              </a:rPr>
              <a:t>According to IDC research, desk workers spend something like </a:t>
            </a:r>
            <a:r>
              <a:rPr lang="en" sz="1300" b="1">
                <a:latin typeface="Montserrat"/>
                <a:ea typeface="Montserrat"/>
                <a:cs typeface="Montserrat"/>
                <a:sym typeface="Montserrat"/>
              </a:rPr>
              <a:t>14 hours per week searching for information</a:t>
            </a:r>
            <a:r>
              <a:rPr lang="en" sz="1300">
                <a:latin typeface="Montserrat"/>
                <a:ea typeface="Montserrat"/>
                <a:cs typeface="Montserrat"/>
                <a:sym typeface="Montserrat"/>
              </a:rPr>
              <a:t>, and for frontline workers, three hours.</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Industry research shows that a modern intranet can reduce this time by anywhere from 25-80%, depending how bad the experience was before.</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Char char="●"/>
            </a:pPr>
            <a:r>
              <a:rPr lang="en" sz="1300">
                <a:latin typeface="Montserrat"/>
                <a:ea typeface="Montserrat"/>
                <a:cs typeface="Montserrat"/>
                <a:sym typeface="Montserrat"/>
              </a:rPr>
              <a:t>Taking the more conservative figure, a 25% reduction in searching time works out to </a:t>
            </a:r>
            <a:r>
              <a:rPr lang="en" sz="1300" b="1">
                <a:latin typeface="Montserrat"/>
                <a:ea typeface="Montserrat"/>
                <a:cs typeface="Montserrat"/>
                <a:sym typeface="Montserrat"/>
              </a:rPr>
              <a:t>a time savings of 45 minutes a week per frontline employee and 3.5 hours a week per desk worker</a:t>
            </a:r>
            <a:r>
              <a:rPr lang="en" sz="1300">
                <a:latin typeface="Montserrat"/>
                <a:ea typeface="Montserrat"/>
                <a:cs typeface="Montserrat"/>
                <a:sym typeface="Montserrat"/>
              </a:rPr>
              <a:t>.</a:t>
            </a:r>
            <a:endParaRPr sz="1300">
              <a:latin typeface="Montserrat"/>
              <a:ea typeface="Montserrat"/>
              <a:cs typeface="Montserrat"/>
              <a:sym typeface="Montserrat"/>
            </a:endParaRPr>
          </a:p>
        </p:txBody>
      </p:sp>
      <p:sp>
        <p:nvSpPr>
          <p:cNvPr id="224" name="Google Shape;224;p33"/>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5" name="Google Shape;225;p33"/>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2. Improve The Speed To Find Information</a:t>
            </a:r>
            <a:endParaRPr sz="1800">
              <a:solidFill>
                <a:srgbClr val="FFFFFF"/>
              </a:solidFill>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4"/>
          <p:cNvSpPr txBox="1">
            <a:spLocks noGrp="1"/>
          </p:cNvSpPr>
          <p:nvPr>
            <p:ph type="body" idx="1"/>
          </p:nvPr>
        </p:nvSpPr>
        <p:spPr>
          <a:xfrm>
            <a:off x="311700" y="4549325"/>
            <a:ext cx="8520600" cy="369300"/>
          </a:xfrm>
          <a:prstGeom prst="rect">
            <a:avLst/>
          </a:prstGeom>
        </p:spPr>
        <p:txBody>
          <a:bodyPr spcFirstLastPara="1" wrap="square" lIns="91425" tIns="91425" rIns="91425" bIns="91425" anchor="t" anchorCtr="0">
            <a:spAutoFit/>
          </a:bodyPr>
          <a:lstStyle/>
          <a:p>
            <a:pPr marL="0" lvl="0" indent="0" algn="ctr" rtl="0">
              <a:spcBef>
                <a:spcPts val="0"/>
              </a:spcBef>
              <a:spcAft>
                <a:spcPts val="1200"/>
              </a:spcAft>
              <a:buNone/>
            </a:pPr>
            <a:r>
              <a:rPr lang="en" sz="1200">
                <a:latin typeface="Montserrat"/>
                <a:ea typeface="Montserrat"/>
                <a:cs typeface="Montserrat"/>
                <a:sym typeface="Montserrat"/>
              </a:rPr>
              <a:t>This is the time we can expect to save by making it easier for our employees to find information</a:t>
            </a:r>
            <a:endParaRPr sz="1200">
              <a:latin typeface="Montserrat"/>
              <a:ea typeface="Montserrat"/>
              <a:cs typeface="Montserrat"/>
              <a:sym typeface="Montserrat"/>
            </a:endParaRPr>
          </a:p>
        </p:txBody>
      </p:sp>
      <p:graphicFrame>
        <p:nvGraphicFramePr>
          <p:cNvPr id="231" name="Google Shape;231;p34"/>
          <p:cNvGraphicFramePr/>
          <p:nvPr/>
        </p:nvGraphicFramePr>
        <p:xfrm>
          <a:off x="476663" y="1034375"/>
          <a:ext cx="8190675" cy="3280600"/>
        </p:xfrm>
        <a:graphic>
          <a:graphicData uri="http://schemas.openxmlformats.org/drawingml/2006/table">
            <a:tbl>
              <a:tblPr>
                <a:noFill/>
                <a:tableStyleId>{90F69357-381D-423C-9279-9AD84DC53AA6}</a:tableStyleId>
              </a:tblPr>
              <a:tblGrid>
                <a:gridCol w="1439550">
                  <a:extLst>
                    <a:ext uri="{9D8B030D-6E8A-4147-A177-3AD203B41FA5}">
                      <a16:colId xmlns:a16="http://schemas.microsoft.com/office/drawing/2014/main" val="20000"/>
                    </a:ext>
                  </a:extLst>
                </a:gridCol>
                <a:gridCol w="1962325">
                  <a:extLst>
                    <a:ext uri="{9D8B030D-6E8A-4147-A177-3AD203B41FA5}">
                      <a16:colId xmlns:a16="http://schemas.microsoft.com/office/drawing/2014/main" val="20001"/>
                    </a:ext>
                  </a:extLst>
                </a:gridCol>
                <a:gridCol w="1197200">
                  <a:extLst>
                    <a:ext uri="{9D8B030D-6E8A-4147-A177-3AD203B41FA5}">
                      <a16:colId xmlns:a16="http://schemas.microsoft.com/office/drawing/2014/main" val="20002"/>
                    </a:ext>
                  </a:extLst>
                </a:gridCol>
                <a:gridCol w="1197200">
                  <a:extLst>
                    <a:ext uri="{9D8B030D-6E8A-4147-A177-3AD203B41FA5}">
                      <a16:colId xmlns:a16="http://schemas.microsoft.com/office/drawing/2014/main" val="20003"/>
                    </a:ext>
                  </a:extLst>
                </a:gridCol>
                <a:gridCol w="1197200">
                  <a:extLst>
                    <a:ext uri="{9D8B030D-6E8A-4147-A177-3AD203B41FA5}">
                      <a16:colId xmlns:a16="http://schemas.microsoft.com/office/drawing/2014/main" val="20004"/>
                    </a:ext>
                  </a:extLst>
                </a:gridCol>
                <a:gridCol w="1197200">
                  <a:extLst>
                    <a:ext uri="{9D8B030D-6E8A-4147-A177-3AD203B41FA5}">
                      <a16:colId xmlns:a16="http://schemas.microsoft.com/office/drawing/2014/main" val="20005"/>
                    </a:ext>
                  </a:extLst>
                </a:gridCol>
              </a:tblGrid>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gridSpan="4">
                  <a:txBody>
                    <a:bodyPr/>
                    <a:lstStyle/>
                    <a:p>
                      <a:pPr marL="0" lvl="0" indent="0" algn="ctr" rtl="0">
                        <a:lnSpc>
                          <a:spcPct val="115000"/>
                        </a:lnSpc>
                        <a:spcBef>
                          <a:spcPts val="0"/>
                        </a:spcBef>
                        <a:spcAft>
                          <a:spcPts val="0"/>
                        </a:spcAft>
                        <a:buNone/>
                      </a:pPr>
                      <a:r>
                        <a:rPr lang="en" sz="1200" b="1"/>
                        <a:t>Savings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D9EAD3"/>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Desk hrs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Desk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hrs</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1"/>
                  </a:ext>
                </a:extLst>
              </a:tr>
              <a:tr h="245500">
                <a:tc rowSpan="7">
                  <a:txBody>
                    <a:bodyPr/>
                    <a:lstStyle/>
                    <a:p>
                      <a:pPr marL="0" lvl="0" indent="0" algn="l" rtl="0">
                        <a:lnSpc>
                          <a:spcPct val="115000"/>
                        </a:lnSpc>
                        <a:spcBef>
                          <a:spcPts val="0"/>
                        </a:spcBef>
                        <a:spcAft>
                          <a:spcPts val="0"/>
                        </a:spcAft>
                        <a:buNone/>
                      </a:pPr>
                      <a:r>
                        <a:rPr lang="en" sz="1200"/>
                        <a:t>Soft ROI Breakdown</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l" rtl="0">
                        <a:lnSpc>
                          <a:spcPct val="115000"/>
                        </a:lnSpc>
                        <a:spcBef>
                          <a:spcPts val="0"/>
                        </a:spcBef>
                        <a:spcAft>
                          <a:spcPts val="0"/>
                        </a:spcAft>
                        <a:buNone/>
                      </a:pPr>
                      <a:r>
                        <a:rPr lang="en" sz="1200"/>
                        <a:t>Email</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260,000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$7,800,000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Finding Information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dirty="0"/>
                        <a:t>364,000</a:t>
                      </a:r>
                      <a:endParaRPr sz="1200" dirty="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$10,920,000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312,000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$4,680,000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extLst>
                  <a:ext uri="{0D108BD9-81ED-4DB2-BD59-A6C34878D82A}">
                    <a16:rowId xmlns:a16="http://schemas.microsoft.com/office/drawing/2014/main" val="10003"/>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Duplicated Work</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416,000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332,800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$4,992,000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Onboarding</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5"/>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Reduced IT Spend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6"/>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Automation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$720,000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$360,000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7"/>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Annual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1,080,080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$32,600,000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828,800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$12,432,000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94600">
                <a:tc rowSpan="3">
                  <a:txBody>
                    <a:bodyPr/>
                    <a:lstStyle/>
                    <a:p>
                      <a:pPr marL="0" lvl="0" indent="0" algn="l" rtl="0">
                        <a:lnSpc>
                          <a:spcPct val="115000"/>
                        </a:lnSpc>
                        <a:spcBef>
                          <a:spcPts val="0"/>
                        </a:spcBef>
                        <a:spcAft>
                          <a:spcPts val="0"/>
                        </a:spcAft>
                        <a:buNone/>
                      </a:pPr>
                      <a:r>
                        <a:rPr lang="en" sz="1200"/>
                        <a:t>Soft ROI Summary</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l" rtl="0">
                        <a:lnSpc>
                          <a:spcPct val="115000"/>
                        </a:lnSpc>
                        <a:spcBef>
                          <a:spcPts val="0"/>
                        </a:spcBef>
                        <a:spcAft>
                          <a:spcPts val="0"/>
                        </a:spcAft>
                        <a:buNone/>
                      </a:pPr>
                      <a:r>
                        <a:rPr lang="en" sz="1200"/>
                        <a:t>Total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$45,032,000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09"/>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Personnel Costs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$374,400,000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0"/>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Percent Saved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12.03%</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dirty="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sp>
        <p:nvSpPr>
          <p:cNvPr id="232" name="Google Shape;232;p34"/>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34"/>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2. Improve The Speed To Find Information</a:t>
            </a:r>
            <a:endParaRPr sz="1800">
              <a:solidFill>
                <a:srgbClr val="FFFFFF"/>
              </a:solidFill>
              <a:latin typeface="Montserrat"/>
              <a:ea typeface="Montserrat"/>
              <a:cs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726450" y="1252500"/>
            <a:ext cx="7691100" cy="3416400"/>
          </a:xfrm>
          <a:prstGeom prst="rect">
            <a:avLst/>
          </a:prstGeom>
        </p:spPr>
        <p:txBody>
          <a:bodyPr spcFirstLastPara="1" wrap="square" lIns="91425" tIns="91425" rIns="91425" bIns="91425" anchor="t" anchorCtr="0">
            <a:normAutofit/>
          </a:bodyPr>
          <a:lstStyle/>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Every employee has knowledge sitting in their head that is hyper-specific to doing their particular job well. </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When several people are in similar roles at different locations, they each have to figure out the idiosyncrasies of their job in a vacuum, and when someone leaves a role, they don’t always do a good job of passing that information along to their replacement. </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Along similar lines, in any large distributed company, there are projects being executed that have either been done before or are also happening in different locations or departments at the same time.</a:t>
            </a:r>
            <a:endParaRPr sz="1300">
              <a:latin typeface="Montserrat"/>
              <a:ea typeface="Montserrat"/>
              <a:cs typeface="Montserrat"/>
              <a:sym typeface="Montserrat"/>
            </a:endParaRPr>
          </a:p>
        </p:txBody>
      </p:sp>
      <p:sp>
        <p:nvSpPr>
          <p:cNvPr id="239" name="Google Shape;239;p35"/>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35"/>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3. Reducing Duplicated Work</a:t>
            </a:r>
            <a:endParaRPr sz="1800">
              <a:solidFill>
                <a:srgbClr val="FFFFFF"/>
              </a:solidFill>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6"/>
          <p:cNvSpPr txBox="1">
            <a:spLocks noGrp="1"/>
          </p:cNvSpPr>
          <p:nvPr>
            <p:ph type="body" idx="1"/>
          </p:nvPr>
        </p:nvSpPr>
        <p:spPr>
          <a:xfrm>
            <a:off x="428400" y="1086950"/>
            <a:ext cx="4656900" cy="3416400"/>
          </a:xfrm>
          <a:prstGeom prst="rect">
            <a:avLst/>
          </a:prstGeom>
        </p:spPr>
        <p:txBody>
          <a:bodyPr spcFirstLastPara="1" wrap="square" lIns="91425" tIns="91425" rIns="91425" bIns="91425" anchor="t" anchorCtr="0">
            <a:normAutofit lnSpcReduction="10000"/>
          </a:bodyPr>
          <a:lstStyle/>
          <a:p>
            <a:pPr marL="182880" lvl="0" indent="-213359" algn="l" rtl="0">
              <a:spcBef>
                <a:spcPts val="0"/>
              </a:spcBef>
              <a:spcAft>
                <a:spcPts val="0"/>
              </a:spcAft>
              <a:buClr>
                <a:srgbClr val="0671C6"/>
              </a:buClr>
              <a:buSzPts val="1200"/>
              <a:buChar char="●"/>
            </a:pPr>
            <a:r>
              <a:rPr lang="en" sz="1200">
                <a:latin typeface="Montserrat"/>
                <a:ea typeface="Montserrat"/>
                <a:cs typeface="Montserrat"/>
                <a:sym typeface="Montserrat"/>
              </a:rPr>
              <a:t>According to IDC research, </a:t>
            </a:r>
            <a:r>
              <a:rPr lang="en" sz="1200" b="1">
                <a:latin typeface="Montserrat"/>
                <a:ea typeface="Montserrat"/>
                <a:cs typeface="Montserrat"/>
                <a:sym typeface="Montserrat"/>
              </a:rPr>
              <a:t>the average desk worker spends 10 hours a week on duplicated work</a:t>
            </a:r>
            <a:r>
              <a:rPr lang="en" sz="1200">
                <a:latin typeface="Montserrat"/>
                <a:ea typeface="Montserrat"/>
                <a:cs typeface="Montserrat"/>
                <a:sym typeface="Montserrat"/>
              </a:rPr>
              <a:t> and we estimate that </a:t>
            </a:r>
            <a:r>
              <a:rPr lang="en" sz="1200" b="1">
                <a:latin typeface="Montserrat"/>
                <a:ea typeface="Montserrat"/>
                <a:cs typeface="Montserrat"/>
                <a:sym typeface="Montserrat"/>
              </a:rPr>
              <a:t>a typical frontline employee spends two hours a week. </a:t>
            </a:r>
            <a:br>
              <a:rPr lang="en" sz="1200" b="1">
                <a:latin typeface="Montserrat"/>
                <a:ea typeface="Montserrat"/>
                <a:cs typeface="Montserrat"/>
                <a:sym typeface="Montserrat"/>
              </a:rPr>
            </a:br>
            <a:endParaRPr sz="1200" b="1">
              <a:latin typeface="Montserrat"/>
              <a:ea typeface="Montserrat"/>
              <a:cs typeface="Montserrat"/>
              <a:sym typeface="Montserrat"/>
            </a:endParaRPr>
          </a:p>
          <a:p>
            <a:pPr marL="182880" lvl="0" indent="-213359" algn="l" rtl="0">
              <a:spcBef>
                <a:spcPts val="0"/>
              </a:spcBef>
              <a:spcAft>
                <a:spcPts val="0"/>
              </a:spcAft>
              <a:buClr>
                <a:srgbClr val="0671C6"/>
              </a:buClr>
              <a:buSzPts val="1200"/>
              <a:buFont typeface="Montserrat"/>
              <a:buChar char="●"/>
            </a:pPr>
            <a:r>
              <a:rPr lang="en" sz="1200">
                <a:latin typeface="Montserrat"/>
                <a:ea typeface="Montserrat"/>
                <a:cs typeface="Montserrat"/>
                <a:sym typeface="Montserrat"/>
              </a:rPr>
              <a:t>Employees are spending those hours doing work that somebody else has already done elsewhere in the company, simply because they aren’t aware of each other.</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spcBef>
                <a:spcPts val="0"/>
              </a:spcBef>
              <a:spcAft>
                <a:spcPts val="0"/>
              </a:spcAft>
              <a:buClr>
                <a:srgbClr val="0671C6"/>
              </a:buClr>
              <a:buSzPts val="1200"/>
              <a:buFont typeface="Montserrat"/>
              <a:buChar char="●"/>
            </a:pPr>
            <a:r>
              <a:rPr lang="en" sz="1200">
                <a:latin typeface="Montserrat"/>
                <a:ea typeface="Montserrat"/>
                <a:cs typeface="Montserrat"/>
                <a:sym typeface="Montserrat"/>
              </a:rPr>
              <a:t>Bringing team collaboration into public collaboration spaces can reduce this time waste by up to 80%. </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spcBef>
                <a:spcPts val="0"/>
              </a:spcBef>
              <a:spcAft>
                <a:spcPts val="0"/>
              </a:spcAft>
              <a:buClr>
                <a:srgbClr val="0671C6"/>
              </a:buClr>
              <a:buSzPts val="1200"/>
              <a:buChar char="●"/>
            </a:pPr>
            <a:r>
              <a:rPr lang="en" sz="1200">
                <a:latin typeface="Montserrat"/>
                <a:ea typeface="Montserrat"/>
                <a:cs typeface="Montserrat"/>
                <a:sym typeface="Montserrat"/>
              </a:rPr>
              <a:t>To be conservative, we will cut that in half. That means </a:t>
            </a:r>
            <a:br>
              <a:rPr lang="en" sz="1200">
                <a:latin typeface="Montserrat"/>
                <a:ea typeface="Montserrat"/>
                <a:cs typeface="Montserrat"/>
                <a:sym typeface="Montserrat"/>
              </a:rPr>
            </a:br>
            <a:r>
              <a:rPr lang="en" sz="1200" b="1">
                <a:latin typeface="Montserrat"/>
                <a:ea typeface="Montserrat"/>
                <a:cs typeface="Montserrat"/>
                <a:sym typeface="Montserrat"/>
              </a:rPr>
              <a:t>4 hours saved per desk worker per week, and about 45 minutes per frontline worker</a:t>
            </a:r>
            <a:r>
              <a:rPr lang="en" sz="1200">
                <a:latin typeface="Montserrat"/>
                <a:ea typeface="Montserrat"/>
                <a:cs typeface="Montserrat"/>
                <a:sym typeface="Montserrat"/>
              </a:rPr>
              <a:t>.</a:t>
            </a:r>
            <a:endParaRPr sz="1200">
              <a:latin typeface="Montserrat"/>
              <a:ea typeface="Montserrat"/>
              <a:cs typeface="Montserrat"/>
              <a:sym typeface="Montserrat"/>
            </a:endParaRPr>
          </a:p>
        </p:txBody>
      </p:sp>
      <p:sp>
        <p:nvSpPr>
          <p:cNvPr id="246" name="Google Shape;246;p36"/>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36"/>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3. Reducing Duplicated Work</a:t>
            </a:r>
            <a:endParaRPr sz="1800">
              <a:solidFill>
                <a:srgbClr val="FFFFFF"/>
              </a:solidFill>
              <a:latin typeface="Montserrat"/>
              <a:ea typeface="Montserrat"/>
              <a:cs typeface="Montserrat"/>
              <a:sym typeface="Montserrat"/>
            </a:endParaRPr>
          </a:p>
        </p:txBody>
      </p:sp>
      <p:grpSp>
        <p:nvGrpSpPr>
          <p:cNvPr id="248" name="Google Shape;248;p36"/>
          <p:cNvGrpSpPr/>
          <p:nvPr/>
        </p:nvGrpSpPr>
        <p:grpSpPr>
          <a:xfrm>
            <a:off x="5505902" y="1382004"/>
            <a:ext cx="3248825" cy="2791596"/>
            <a:chOff x="5534675" y="1458204"/>
            <a:chExt cx="3248825" cy="2791596"/>
          </a:xfrm>
        </p:grpSpPr>
        <p:sp>
          <p:nvSpPr>
            <p:cNvPr id="249" name="Google Shape;249;p36"/>
            <p:cNvSpPr/>
            <p:nvPr/>
          </p:nvSpPr>
          <p:spPr>
            <a:xfrm>
              <a:off x="6390700" y="1774475"/>
              <a:ext cx="2241000" cy="6420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365760" lvl="0" indent="0" algn="l" rtl="0">
                <a:spcBef>
                  <a:spcPts val="0"/>
                </a:spcBef>
                <a:spcAft>
                  <a:spcPts val="0"/>
                </a:spcAft>
                <a:buNone/>
              </a:pPr>
              <a:r>
                <a:rPr lang="en" sz="1600">
                  <a:solidFill>
                    <a:srgbClr val="F58025"/>
                  </a:solidFill>
                  <a:latin typeface="Montserrat ExtraBold"/>
                  <a:ea typeface="Montserrat ExtraBold"/>
                  <a:cs typeface="Montserrat ExtraBold"/>
                  <a:sym typeface="Montserrat ExtraBold"/>
                </a:rPr>
                <a:t>4 hours saved per week</a:t>
              </a:r>
              <a:endParaRPr sz="1600">
                <a:solidFill>
                  <a:srgbClr val="F58025"/>
                </a:solidFill>
                <a:latin typeface="Montserrat ExtraBold"/>
                <a:ea typeface="Montserrat ExtraBold"/>
                <a:cs typeface="Montserrat ExtraBold"/>
                <a:sym typeface="Montserrat ExtraBold"/>
              </a:endParaRPr>
            </a:p>
          </p:txBody>
        </p:sp>
        <p:pic>
          <p:nvPicPr>
            <p:cNvPr id="250" name="Google Shape;250;p36"/>
            <p:cNvPicPr preferRelativeResize="0"/>
            <p:nvPr/>
          </p:nvPicPr>
          <p:blipFill>
            <a:blip r:embed="rId3">
              <a:alphaModFix/>
            </a:blip>
            <a:stretch>
              <a:fillRect/>
            </a:stretch>
          </p:blipFill>
          <p:spPr>
            <a:xfrm>
              <a:off x="5534675" y="1477175"/>
              <a:ext cx="1161150" cy="1161150"/>
            </a:xfrm>
            <a:prstGeom prst="rect">
              <a:avLst/>
            </a:prstGeom>
            <a:noFill/>
            <a:ln>
              <a:noFill/>
            </a:ln>
          </p:spPr>
        </p:pic>
        <p:sp>
          <p:nvSpPr>
            <p:cNvPr id="251" name="Google Shape;251;p36"/>
            <p:cNvSpPr txBox="1"/>
            <p:nvPr/>
          </p:nvSpPr>
          <p:spPr>
            <a:xfrm>
              <a:off x="6763158" y="1458204"/>
              <a:ext cx="1773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chemeClr val="dk2"/>
                  </a:solidFill>
                  <a:latin typeface="Montserrat"/>
                  <a:ea typeface="Montserrat"/>
                  <a:cs typeface="Montserrat"/>
                  <a:sym typeface="Montserrat"/>
                </a:rPr>
                <a:t>DESK WORKER</a:t>
              </a:r>
              <a:endParaRPr sz="1000">
                <a:solidFill>
                  <a:schemeClr val="dk2"/>
                </a:solidFill>
                <a:latin typeface="Montserrat"/>
                <a:ea typeface="Montserrat"/>
                <a:cs typeface="Montserrat"/>
                <a:sym typeface="Montserrat"/>
              </a:endParaRPr>
            </a:p>
          </p:txBody>
        </p:sp>
        <p:sp>
          <p:nvSpPr>
            <p:cNvPr id="252" name="Google Shape;252;p36"/>
            <p:cNvSpPr/>
            <p:nvPr/>
          </p:nvSpPr>
          <p:spPr>
            <a:xfrm>
              <a:off x="6390700" y="3579027"/>
              <a:ext cx="2392800" cy="6420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365760" lvl="0" indent="0" algn="l" rtl="0">
                <a:spcBef>
                  <a:spcPts val="0"/>
                </a:spcBef>
                <a:spcAft>
                  <a:spcPts val="0"/>
                </a:spcAft>
                <a:buNone/>
              </a:pPr>
              <a:r>
                <a:rPr lang="en" sz="1600">
                  <a:solidFill>
                    <a:srgbClr val="F58025"/>
                  </a:solidFill>
                  <a:latin typeface="Montserrat ExtraBold"/>
                  <a:ea typeface="Montserrat ExtraBold"/>
                  <a:cs typeface="Montserrat ExtraBold"/>
                  <a:sym typeface="Montserrat ExtraBold"/>
                </a:rPr>
                <a:t>45 minutes</a:t>
              </a:r>
              <a:endParaRPr sz="1600">
                <a:solidFill>
                  <a:srgbClr val="F58025"/>
                </a:solidFill>
                <a:latin typeface="Montserrat ExtraBold"/>
                <a:ea typeface="Montserrat ExtraBold"/>
                <a:cs typeface="Montserrat ExtraBold"/>
                <a:sym typeface="Montserrat ExtraBold"/>
              </a:endParaRPr>
            </a:p>
            <a:p>
              <a:pPr marL="365760" lvl="0" indent="0" algn="l" rtl="0">
                <a:spcBef>
                  <a:spcPts val="0"/>
                </a:spcBef>
                <a:spcAft>
                  <a:spcPts val="0"/>
                </a:spcAft>
                <a:buNone/>
              </a:pPr>
              <a:r>
                <a:rPr lang="en" sz="1600">
                  <a:solidFill>
                    <a:srgbClr val="F58025"/>
                  </a:solidFill>
                  <a:latin typeface="Montserrat ExtraBold"/>
                  <a:ea typeface="Montserrat ExtraBold"/>
                  <a:cs typeface="Montserrat ExtraBold"/>
                  <a:sym typeface="Montserrat ExtraBold"/>
                </a:rPr>
                <a:t>saved per week</a:t>
              </a:r>
              <a:endParaRPr sz="1600">
                <a:solidFill>
                  <a:srgbClr val="F58025"/>
                </a:solidFill>
                <a:latin typeface="Montserrat ExtraBold"/>
                <a:ea typeface="Montserrat ExtraBold"/>
                <a:cs typeface="Montserrat ExtraBold"/>
                <a:sym typeface="Montserrat ExtraBold"/>
              </a:endParaRPr>
            </a:p>
          </p:txBody>
        </p:sp>
        <p:pic>
          <p:nvPicPr>
            <p:cNvPr id="253" name="Google Shape;253;p36"/>
            <p:cNvPicPr preferRelativeResize="0"/>
            <p:nvPr/>
          </p:nvPicPr>
          <p:blipFill rotWithShape="1">
            <a:blip r:embed="rId4">
              <a:alphaModFix/>
            </a:blip>
            <a:srcRect t="-6331" b="-6331"/>
            <a:stretch/>
          </p:blipFill>
          <p:spPr>
            <a:xfrm>
              <a:off x="5602000" y="3088650"/>
              <a:ext cx="1161150" cy="1161150"/>
            </a:xfrm>
            <a:prstGeom prst="rect">
              <a:avLst/>
            </a:prstGeom>
            <a:noFill/>
            <a:ln>
              <a:noFill/>
            </a:ln>
          </p:spPr>
        </p:pic>
        <p:sp>
          <p:nvSpPr>
            <p:cNvPr id="254" name="Google Shape;254;p36"/>
            <p:cNvSpPr txBox="1"/>
            <p:nvPr/>
          </p:nvSpPr>
          <p:spPr>
            <a:xfrm>
              <a:off x="6763158" y="3262756"/>
              <a:ext cx="1773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chemeClr val="dk2"/>
                  </a:solidFill>
                  <a:latin typeface="Montserrat"/>
                  <a:ea typeface="Montserrat"/>
                  <a:cs typeface="Montserrat"/>
                  <a:sym typeface="Montserrat"/>
                </a:rPr>
                <a:t>FRONTLINE WORKER</a:t>
              </a:r>
              <a:endParaRPr sz="1000">
                <a:solidFill>
                  <a:schemeClr val="dk2"/>
                </a:solidFill>
                <a:latin typeface="Montserrat"/>
                <a:ea typeface="Montserrat"/>
                <a:cs typeface="Montserrat"/>
                <a:sym typeface="Montserra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body" idx="1"/>
          </p:nvPr>
        </p:nvSpPr>
        <p:spPr>
          <a:xfrm>
            <a:off x="311700" y="4493800"/>
            <a:ext cx="8520600" cy="369300"/>
          </a:xfrm>
          <a:prstGeom prst="rect">
            <a:avLst/>
          </a:prstGeom>
        </p:spPr>
        <p:txBody>
          <a:bodyPr spcFirstLastPara="1" wrap="square" lIns="91425" tIns="91425" rIns="91425" bIns="91425" anchor="t" anchorCtr="0">
            <a:spAutoFit/>
          </a:bodyPr>
          <a:lstStyle/>
          <a:p>
            <a:pPr marL="0" lvl="0" indent="0" algn="ctr" rtl="0">
              <a:spcBef>
                <a:spcPts val="0"/>
              </a:spcBef>
              <a:spcAft>
                <a:spcPts val="1200"/>
              </a:spcAft>
              <a:buNone/>
            </a:pPr>
            <a:r>
              <a:rPr lang="en" sz="1200">
                <a:latin typeface="Montserrat"/>
                <a:ea typeface="Montserrat"/>
                <a:cs typeface="Montserrat"/>
                <a:sym typeface="Montserrat"/>
              </a:rPr>
              <a:t>This is how much we can expect to save by reducing duplicated work across our organization</a:t>
            </a:r>
            <a:endParaRPr sz="1200">
              <a:latin typeface="Montserrat"/>
              <a:ea typeface="Montserrat"/>
              <a:cs typeface="Montserrat"/>
              <a:sym typeface="Montserrat"/>
            </a:endParaRPr>
          </a:p>
        </p:txBody>
      </p:sp>
      <p:graphicFrame>
        <p:nvGraphicFramePr>
          <p:cNvPr id="260" name="Google Shape;260;p37"/>
          <p:cNvGraphicFramePr/>
          <p:nvPr/>
        </p:nvGraphicFramePr>
        <p:xfrm>
          <a:off x="557175" y="1000425"/>
          <a:ext cx="8029650" cy="3265669"/>
        </p:xfrm>
        <a:graphic>
          <a:graphicData uri="http://schemas.openxmlformats.org/drawingml/2006/table">
            <a:tbl>
              <a:tblPr>
                <a:noFill/>
                <a:tableStyleId>{90F69357-381D-423C-9279-9AD84DC53AA6}</a:tableStyleId>
              </a:tblPr>
              <a:tblGrid>
                <a:gridCol w="1439550">
                  <a:extLst>
                    <a:ext uri="{9D8B030D-6E8A-4147-A177-3AD203B41FA5}">
                      <a16:colId xmlns:a16="http://schemas.microsoft.com/office/drawing/2014/main" val="20000"/>
                    </a:ext>
                  </a:extLst>
                </a:gridCol>
                <a:gridCol w="1870300">
                  <a:extLst>
                    <a:ext uri="{9D8B030D-6E8A-4147-A177-3AD203B41FA5}">
                      <a16:colId xmlns:a16="http://schemas.microsoft.com/office/drawing/2014/main" val="20001"/>
                    </a:ext>
                  </a:extLst>
                </a:gridCol>
                <a:gridCol w="1179950">
                  <a:extLst>
                    <a:ext uri="{9D8B030D-6E8A-4147-A177-3AD203B41FA5}">
                      <a16:colId xmlns:a16="http://schemas.microsoft.com/office/drawing/2014/main" val="20002"/>
                    </a:ext>
                  </a:extLst>
                </a:gridCol>
                <a:gridCol w="1179950">
                  <a:extLst>
                    <a:ext uri="{9D8B030D-6E8A-4147-A177-3AD203B41FA5}">
                      <a16:colId xmlns:a16="http://schemas.microsoft.com/office/drawing/2014/main" val="20003"/>
                    </a:ext>
                  </a:extLst>
                </a:gridCol>
                <a:gridCol w="1179950">
                  <a:extLst>
                    <a:ext uri="{9D8B030D-6E8A-4147-A177-3AD203B41FA5}">
                      <a16:colId xmlns:a16="http://schemas.microsoft.com/office/drawing/2014/main" val="20004"/>
                    </a:ext>
                  </a:extLst>
                </a:gridCol>
                <a:gridCol w="1179950">
                  <a:extLst>
                    <a:ext uri="{9D8B030D-6E8A-4147-A177-3AD203B41FA5}">
                      <a16:colId xmlns:a16="http://schemas.microsoft.com/office/drawing/2014/main" val="20005"/>
                    </a:ext>
                  </a:extLst>
                </a:gridCol>
              </a:tblGrid>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gridSpan="4">
                  <a:txBody>
                    <a:bodyPr/>
                    <a:lstStyle/>
                    <a:p>
                      <a:pPr marL="0" lvl="0" indent="0" algn="ctr" rtl="0">
                        <a:lnSpc>
                          <a:spcPct val="115000"/>
                        </a:lnSpc>
                        <a:spcBef>
                          <a:spcPts val="0"/>
                        </a:spcBef>
                        <a:spcAft>
                          <a:spcPts val="0"/>
                        </a:spcAft>
                        <a:buNone/>
                      </a:pPr>
                      <a:r>
                        <a:rPr lang="en" sz="1200" b="1"/>
                        <a:t>Savings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D9EAD3"/>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Desk hrs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Desk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hrs</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1"/>
                  </a:ext>
                </a:extLst>
              </a:tr>
              <a:tr h="245500">
                <a:tc rowSpan="7">
                  <a:txBody>
                    <a:bodyPr/>
                    <a:lstStyle/>
                    <a:p>
                      <a:pPr marL="0" lvl="0" indent="0" algn="l" rtl="0">
                        <a:lnSpc>
                          <a:spcPct val="115000"/>
                        </a:lnSpc>
                        <a:spcBef>
                          <a:spcPts val="0"/>
                        </a:spcBef>
                        <a:spcAft>
                          <a:spcPts val="0"/>
                        </a:spcAft>
                        <a:buNone/>
                      </a:pPr>
                      <a:r>
                        <a:rPr lang="en" sz="1200"/>
                        <a:t>Soft ROI Breakdown</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l" rtl="0">
                        <a:lnSpc>
                          <a:spcPct val="115000"/>
                        </a:lnSpc>
                        <a:spcBef>
                          <a:spcPts val="0"/>
                        </a:spcBef>
                        <a:spcAft>
                          <a:spcPts val="0"/>
                        </a:spcAft>
                        <a:buNone/>
                      </a:pPr>
                      <a:r>
                        <a:rPr lang="en" sz="1200"/>
                        <a:t>Email</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260,000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$7,800,000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1000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Finding Information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364,000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$10,920,000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312,000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$4,680,000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3"/>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Duplicated Work</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416,000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$12,480,000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332,800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$4,992,000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extLst>
                  <a:ext uri="{0D108BD9-81ED-4DB2-BD59-A6C34878D82A}">
                    <a16:rowId xmlns:a16="http://schemas.microsoft.com/office/drawing/2014/main" val="10004"/>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Onboarding</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5"/>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Reduced IT Spend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6"/>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Automation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$720,000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$360,000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7"/>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Annual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1,080,080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$32,600,000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828,800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$12,432,000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94600">
                <a:tc rowSpan="3">
                  <a:txBody>
                    <a:bodyPr/>
                    <a:lstStyle/>
                    <a:p>
                      <a:pPr marL="0" lvl="0" indent="0" algn="l" rtl="0">
                        <a:lnSpc>
                          <a:spcPct val="115000"/>
                        </a:lnSpc>
                        <a:spcBef>
                          <a:spcPts val="0"/>
                        </a:spcBef>
                        <a:spcAft>
                          <a:spcPts val="0"/>
                        </a:spcAft>
                        <a:buNone/>
                      </a:pPr>
                      <a:r>
                        <a:rPr lang="en" sz="1200"/>
                        <a:t>Soft ROI Summary</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l" rtl="0">
                        <a:lnSpc>
                          <a:spcPct val="115000"/>
                        </a:lnSpc>
                        <a:spcBef>
                          <a:spcPts val="0"/>
                        </a:spcBef>
                        <a:spcAft>
                          <a:spcPts val="0"/>
                        </a:spcAft>
                        <a:buNone/>
                      </a:pPr>
                      <a:r>
                        <a:rPr lang="en" sz="1200"/>
                        <a:t>Total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$45,032,000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09"/>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Personnel Costs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$374,400,000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0"/>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Percent Saved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12.03%</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sp>
        <p:nvSpPr>
          <p:cNvPr id="261" name="Google Shape;261;p37"/>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2" name="Google Shape;262;p37"/>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3. Reducing Duplicated Work</a:t>
            </a:r>
            <a:endParaRPr sz="1800">
              <a:solidFill>
                <a:srgbClr val="FFFFFF"/>
              </a:solidFill>
              <a:latin typeface="Montserrat"/>
              <a:ea typeface="Montserrat"/>
              <a:cs typeface="Montserrat"/>
              <a:sym typeface="Montserra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38"/>
          <p:cNvSpPr txBox="1">
            <a:spLocks noGrp="1"/>
          </p:cNvSpPr>
          <p:nvPr>
            <p:ph type="body" idx="1"/>
          </p:nvPr>
        </p:nvSpPr>
        <p:spPr>
          <a:xfrm>
            <a:off x="682650" y="1210825"/>
            <a:ext cx="7778700" cy="3416400"/>
          </a:xfrm>
          <a:prstGeom prst="rect">
            <a:avLst/>
          </a:prstGeom>
        </p:spPr>
        <p:txBody>
          <a:bodyPr spcFirstLastPara="1" wrap="square" lIns="91425" tIns="91425" rIns="91425" bIns="91425" anchor="t" anchorCtr="0">
            <a:normAutofit/>
          </a:bodyPr>
          <a:lstStyle/>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At many organizations, onboarding is a massive time suck. There is no organized system where all of the information that needs to be reviewed with each new employee lives, so managers have to track it all down and go through the process on an ad hoc basis. </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With MangoApps, an organized program of training materials and courses can be created, and employees can get access from day one. This reduces the time spent by managers or other employees showing new hires the ropes, and also gives them materials to refer back to, reducing errors and follow up questions.</a:t>
            </a:r>
            <a:endParaRPr sz="1300">
              <a:latin typeface="Montserrat"/>
              <a:ea typeface="Montserrat"/>
              <a:cs typeface="Montserrat"/>
              <a:sym typeface="Montserrat"/>
            </a:endParaRPr>
          </a:p>
        </p:txBody>
      </p:sp>
      <p:sp>
        <p:nvSpPr>
          <p:cNvPr id="268" name="Google Shape;268;p38"/>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38"/>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4. Reducing Onboarding &amp; Training Costs</a:t>
            </a:r>
            <a:endParaRPr sz="1800">
              <a:solidFill>
                <a:srgbClr val="FFFFFF"/>
              </a:solidFill>
              <a:latin typeface="Montserrat"/>
              <a:ea typeface="Montserrat"/>
              <a:cs typeface="Montserrat"/>
              <a:sym typeface="Montserra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9"/>
          <p:cNvSpPr txBox="1">
            <a:spLocks noGrp="1"/>
          </p:cNvSpPr>
          <p:nvPr>
            <p:ph type="body" idx="1"/>
          </p:nvPr>
        </p:nvSpPr>
        <p:spPr>
          <a:xfrm>
            <a:off x="4810025" y="1069125"/>
            <a:ext cx="3792900" cy="2706000"/>
          </a:xfrm>
          <a:prstGeom prst="rect">
            <a:avLst/>
          </a:prstGeom>
        </p:spPr>
        <p:txBody>
          <a:bodyPr spcFirstLastPara="1" wrap="square" lIns="91425" tIns="91425" rIns="91425" bIns="91425" anchor="t" anchorCtr="0">
            <a:spAutoFit/>
          </a:bodyPr>
          <a:lstStyle/>
          <a:p>
            <a:pPr marL="182880" lvl="0" indent="-213359" algn="l" rtl="0">
              <a:spcBef>
                <a:spcPts val="0"/>
              </a:spcBef>
              <a:spcAft>
                <a:spcPts val="0"/>
              </a:spcAft>
              <a:buClr>
                <a:srgbClr val="0671C6"/>
              </a:buClr>
              <a:buSzPts val="1200"/>
              <a:buFont typeface="Montserrat"/>
              <a:buChar char="●"/>
            </a:pPr>
            <a:r>
              <a:rPr lang="en" sz="1200">
                <a:latin typeface="Montserrat"/>
                <a:ea typeface="Montserrat"/>
                <a:cs typeface="Montserrat"/>
                <a:sym typeface="Montserrat"/>
              </a:rPr>
              <a:t>For frontline roles, turnover averages around 50% across industries, and desk roles average about 20% turnover.</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spcBef>
                <a:spcPts val="0"/>
              </a:spcBef>
              <a:spcAft>
                <a:spcPts val="0"/>
              </a:spcAft>
              <a:buClr>
                <a:srgbClr val="0671C6"/>
              </a:buClr>
              <a:buSzPts val="1200"/>
              <a:buFont typeface="Montserrat"/>
              <a:buChar char="●"/>
            </a:pPr>
            <a:r>
              <a:rPr lang="en" sz="1200">
                <a:latin typeface="Montserrat"/>
                <a:ea typeface="Montserrat"/>
                <a:cs typeface="Montserrat"/>
                <a:sym typeface="Montserrat"/>
              </a:rPr>
              <a:t>The time savings associated with MangoApps works out to about 40 hours per new employee, split between the new employee having access to more material and getting up to speed faster, the manager having to spend less time on training, and support employees in HR and IT benefitting from more efficient processes.</a:t>
            </a:r>
            <a:endParaRPr sz="1200">
              <a:latin typeface="Montserrat"/>
              <a:ea typeface="Montserrat"/>
              <a:cs typeface="Montserrat"/>
              <a:sym typeface="Montserrat"/>
            </a:endParaRPr>
          </a:p>
        </p:txBody>
      </p:sp>
      <p:sp>
        <p:nvSpPr>
          <p:cNvPr id="275" name="Google Shape;275;p39"/>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Google Shape;276;p39"/>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4. Reducing Onboarding &amp; Training Costs</a:t>
            </a:r>
            <a:endParaRPr sz="1800">
              <a:solidFill>
                <a:srgbClr val="FFFFFF"/>
              </a:solidFill>
              <a:latin typeface="Montserrat"/>
              <a:ea typeface="Montserrat"/>
              <a:cs typeface="Montserrat"/>
              <a:sym typeface="Montserrat"/>
            </a:endParaRPr>
          </a:p>
        </p:txBody>
      </p:sp>
      <p:pic>
        <p:nvPicPr>
          <p:cNvPr id="277" name="Google Shape;277;p39"/>
          <p:cNvPicPr preferRelativeResize="0"/>
          <p:nvPr/>
        </p:nvPicPr>
        <p:blipFill>
          <a:blip r:embed="rId3">
            <a:alphaModFix/>
          </a:blip>
          <a:stretch>
            <a:fillRect/>
          </a:stretch>
        </p:blipFill>
        <p:spPr>
          <a:xfrm>
            <a:off x="335825" y="961875"/>
            <a:ext cx="3757429" cy="3679075"/>
          </a:xfrm>
          <a:prstGeom prst="rect">
            <a:avLst/>
          </a:prstGeom>
          <a:noFill/>
          <a:ln>
            <a:noFill/>
          </a:ln>
          <a:effectLst>
            <a:outerShdw blurRad="57150" dist="19050" dir="5400000" algn="bl" rotWithShape="0">
              <a:srgbClr val="000000">
                <a:alpha val="33000"/>
              </a:srgbClr>
            </a:outerShdw>
          </a:effectLst>
        </p:spPr>
      </p:pic>
      <p:pic>
        <p:nvPicPr>
          <p:cNvPr id="278" name="Google Shape;278;p39"/>
          <p:cNvPicPr preferRelativeResize="0"/>
          <p:nvPr/>
        </p:nvPicPr>
        <p:blipFill rotWithShape="1">
          <a:blip r:embed="rId4">
            <a:alphaModFix/>
          </a:blip>
          <a:srcRect l="36839" r="10244" b="20954"/>
          <a:stretch/>
        </p:blipFill>
        <p:spPr>
          <a:xfrm>
            <a:off x="3134571" y="3375263"/>
            <a:ext cx="1483200" cy="1476600"/>
          </a:xfrm>
          <a:prstGeom prst="ellipse">
            <a:avLst/>
          </a:prstGeom>
          <a:noFill/>
          <a:ln>
            <a:noFill/>
          </a:ln>
          <a:effectLst>
            <a:outerShdw blurRad="142875" dist="28575" dir="11040000" algn="bl" rotWithShape="0">
              <a:srgbClr val="000000">
                <a:alpha val="31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0"/>
          <p:cNvSpPr txBox="1">
            <a:spLocks noGrp="1"/>
          </p:cNvSpPr>
          <p:nvPr>
            <p:ph type="body" idx="1"/>
          </p:nvPr>
        </p:nvSpPr>
        <p:spPr>
          <a:xfrm>
            <a:off x="311700" y="4489975"/>
            <a:ext cx="8520600" cy="369300"/>
          </a:xfrm>
          <a:prstGeom prst="rect">
            <a:avLst/>
          </a:prstGeom>
        </p:spPr>
        <p:txBody>
          <a:bodyPr spcFirstLastPara="1" wrap="square" lIns="91425" tIns="91425" rIns="91425" bIns="91425" anchor="t" anchorCtr="0">
            <a:spAutoFit/>
          </a:bodyPr>
          <a:lstStyle/>
          <a:p>
            <a:pPr marL="0" lvl="0" indent="0" algn="ctr" rtl="0">
              <a:spcBef>
                <a:spcPts val="0"/>
              </a:spcBef>
              <a:spcAft>
                <a:spcPts val="1200"/>
              </a:spcAft>
              <a:buNone/>
            </a:pPr>
            <a:r>
              <a:rPr lang="en" sz="1200">
                <a:latin typeface="Montserrat"/>
                <a:ea typeface="Montserrat"/>
                <a:cs typeface="Montserrat"/>
                <a:sym typeface="Montserrat"/>
              </a:rPr>
              <a:t>This is how much we can expect to save by improving our onboarding processes.</a:t>
            </a:r>
            <a:endParaRPr sz="1200">
              <a:latin typeface="Montserrat"/>
              <a:ea typeface="Montserrat"/>
              <a:cs typeface="Montserrat"/>
              <a:sym typeface="Montserrat"/>
            </a:endParaRPr>
          </a:p>
        </p:txBody>
      </p:sp>
      <p:graphicFrame>
        <p:nvGraphicFramePr>
          <p:cNvPr id="284" name="Google Shape;284;p40"/>
          <p:cNvGraphicFramePr/>
          <p:nvPr/>
        </p:nvGraphicFramePr>
        <p:xfrm>
          <a:off x="580900" y="1012175"/>
          <a:ext cx="7982200" cy="3280600"/>
        </p:xfrm>
        <a:graphic>
          <a:graphicData uri="http://schemas.openxmlformats.org/drawingml/2006/table">
            <a:tbl>
              <a:tblPr>
                <a:noFill/>
                <a:tableStyleId>{90F69357-381D-423C-9279-9AD84DC53AA6}</a:tableStyleId>
              </a:tblPr>
              <a:tblGrid>
                <a:gridCol w="1389550">
                  <a:extLst>
                    <a:ext uri="{9D8B030D-6E8A-4147-A177-3AD203B41FA5}">
                      <a16:colId xmlns:a16="http://schemas.microsoft.com/office/drawing/2014/main" val="20000"/>
                    </a:ext>
                  </a:extLst>
                </a:gridCol>
                <a:gridCol w="1812250">
                  <a:extLst>
                    <a:ext uri="{9D8B030D-6E8A-4147-A177-3AD203B41FA5}">
                      <a16:colId xmlns:a16="http://schemas.microsoft.com/office/drawing/2014/main" val="20001"/>
                    </a:ext>
                  </a:extLst>
                </a:gridCol>
                <a:gridCol w="1195100">
                  <a:extLst>
                    <a:ext uri="{9D8B030D-6E8A-4147-A177-3AD203B41FA5}">
                      <a16:colId xmlns:a16="http://schemas.microsoft.com/office/drawing/2014/main" val="20002"/>
                    </a:ext>
                  </a:extLst>
                </a:gridCol>
                <a:gridCol w="1195100">
                  <a:extLst>
                    <a:ext uri="{9D8B030D-6E8A-4147-A177-3AD203B41FA5}">
                      <a16:colId xmlns:a16="http://schemas.microsoft.com/office/drawing/2014/main" val="20003"/>
                    </a:ext>
                  </a:extLst>
                </a:gridCol>
                <a:gridCol w="1195100">
                  <a:extLst>
                    <a:ext uri="{9D8B030D-6E8A-4147-A177-3AD203B41FA5}">
                      <a16:colId xmlns:a16="http://schemas.microsoft.com/office/drawing/2014/main" val="20004"/>
                    </a:ext>
                  </a:extLst>
                </a:gridCol>
                <a:gridCol w="1195100">
                  <a:extLst>
                    <a:ext uri="{9D8B030D-6E8A-4147-A177-3AD203B41FA5}">
                      <a16:colId xmlns:a16="http://schemas.microsoft.com/office/drawing/2014/main" val="20005"/>
                    </a:ext>
                  </a:extLst>
                </a:gridCol>
              </a:tblGrid>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gridSpan="4">
                  <a:txBody>
                    <a:bodyPr/>
                    <a:lstStyle/>
                    <a:p>
                      <a:pPr marL="0" lvl="0" indent="0" algn="ctr" rtl="0">
                        <a:lnSpc>
                          <a:spcPct val="115000"/>
                        </a:lnSpc>
                        <a:spcBef>
                          <a:spcPts val="0"/>
                        </a:spcBef>
                        <a:spcAft>
                          <a:spcPts val="0"/>
                        </a:spcAft>
                        <a:buNone/>
                      </a:pPr>
                      <a:r>
                        <a:rPr lang="en" sz="1200" b="1"/>
                        <a:t>Savings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D9EAD3"/>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Desk hrs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Desk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hrs</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1"/>
                  </a:ext>
                </a:extLst>
              </a:tr>
              <a:tr h="245500">
                <a:tc rowSpan="7">
                  <a:txBody>
                    <a:bodyPr/>
                    <a:lstStyle/>
                    <a:p>
                      <a:pPr marL="0" lvl="0" indent="0" algn="l" rtl="0">
                        <a:lnSpc>
                          <a:spcPct val="115000"/>
                        </a:lnSpc>
                        <a:spcBef>
                          <a:spcPts val="0"/>
                        </a:spcBef>
                        <a:spcAft>
                          <a:spcPts val="0"/>
                        </a:spcAft>
                        <a:buNone/>
                      </a:pPr>
                      <a:r>
                        <a:rPr lang="en" sz="1200"/>
                        <a:t>Soft ROI Breakdown</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l" rtl="0">
                        <a:lnSpc>
                          <a:spcPct val="115000"/>
                        </a:lnSpc>
                        <a:spcBef>
                          <a:spcPts val="0"/>
                        </a:spcBef>
                        <a:spcAft>
                          <a:spcPts val="0"/>
                        </a:spcAft>
                        <a:buNone/>
                      </a:pPr>
                      <a:r>
                        <a:rPr lang="en" sz="1200"/>
                        <a:t>Email</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260,000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$7,800,000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Finding Information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364,000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$10,920,000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312,000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$4,680,000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3"/>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Duplicated Work</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416,000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332,800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$4,992,000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Onboarding</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160,000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$2,400,000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extLst>
                  <a:ext uri="{0D108BD9-81ED-4DB2-BD59-A6C34878D82A}">
                    <a16:rowId xmlns:a16="http://schemas.microsoft.com/office/drawing/2014/main" val="10005"/>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Reduced IT Spend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6"/>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Automation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$720,000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$360,000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7"/>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Annual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1,080,080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$32,600,000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828,800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$12,432,000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94600">
                <a:tc rowSpan="3">
                  <a:txBody>
                    <a:bodyPr/>
                    <a:lstStyle/>
                    <a:p>
                      <a:pPr marL="0" lvl="0" indent="0" algn="l" rtl="0">
                        <a:lnSpc>
                          <a:spcPct val="115000"/>
                        </a:lnSpc>
                        <a:spcBef>
                          <a:spcPts val="0"/>
                        </a:spcBef>
                        <a:spcAft>
                          <a:spcPts val="0"/>
                        </a:spcAft>
                        <a:buNone/>
                      </a:pPr>
                      <a:r>
                        <a:rPr lang="en" sz="1200"/>
                        <a:t>Soft ROI Summary</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l" rtl="0">
                        <a:lnSpc>
                          <a:spcPct val="115000"/>
                        </a:lnSpc>
                        <a:spcBef>
                          <a:spcPts val="0"/>
                        </a:spcBef>
                        <a:spcAft>
                          <a:spcPts val="0"/>
                        </a:spcAft>
                        <a:buNone/>
                      </a:pPr>
                      <a:r>
                        <a:rPr lang="en" sz="1200"/>
                        <a:t>Total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$45,032,000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09"/>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Personnel Costs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$374,400,000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0"/>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Percent Saved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12.03%</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sp>
        <p:nvSpPr>
          <p:cNvPr id="285" name="Google Shape;285;p40"/>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p40"/>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4. Reducing Onboarding &amp; Training Costs</a:t>
            </a:r>
            <a:endParaRPr sz="1800">
              <a:solidFill>
                <a:srgbClr val="FFFFFF"/>
              </a:solidFill>
              <a:latin typeface="Montserrat"/>
              <a:ea typeface="Montserrat"/>
              <a:cs typeface="Montserrat"/>
              <a:sym typeface="Montserra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1"/>
          <p:cNvSpPr txBox="1">
            <a:spLocks noGrp="1"/>
          </p:cNvSpPr>
          <p:nvPr>
            <p:ph type="body" idx="1"/>
          </p:nvPr>
        </p:nvSpPr>
        <p:spPr>
          <a:xfrm>
            <a:off x="4159800" y="1144075"/>
            <a:ext cx="4426500" cy="3376200"/>
          </a:xfrm>
          <a:prstGeom prst="rect">
            <a:avLst/>
          </a:prstGeom>
        </p:spPr>
        <p:txBody>
          <a:bodyPr spcFirstLastPara="1" wrap="square" lIns="91425" tIns="91425" rIns="91425" bIns="91425" anchor="t" anchorCtr="0">
            <a:spAutoFit/>
          </a:bodyPr>
          <a:lstStyle/>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Many customers come to MangoApps from a legacy intranet that can only be updated by the IT team or a cumbersome SharePoint deployment. This is a source of frustration for everyone involved.</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This causes delays in content being posted, reduced trust in the relevance of the content on the intranet, and employees seeking out ad hoc tools to use for just their team.</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For IT, it’s a drain on already strained resources, especially for companies who elected to do extensive custom SharePoint development.</a:t>
            </a:r>
            <a:endParaRPr sz="1300">
              <a:latin typeface="Montserrat"/>
              <a:ea typeface="Montserrat"/>
              <a:cs typeface="Montserrat"/>
              <a:sym typeface="Montserrat"/>
            </a:endParaRPr>
          </a:p>
        </p:txBody>
      </p:sp>
      <p:sp>
        <p:nvSpPr>
          <p:cNvPr id="292" name="Google Shape;292;p41"/>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p41"/>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5. Reducing Strain on the IT Team</a:t>
            </a:r>
            <a:endParaRPr sz="1800">
              <a:solidFill>
                <a:srgbClr val="FFFFFF"/>
              </a:solidFill>
              <a:latin typeface="Montserrat"/>
              <a:ea typeface="Montserrat"/>
              <a:cs typeface="Montserrat"/>
              <a:sym typeface="Montserrat"/>
            </a:endParaRPr>
          </a:p>
        </p:txBody>
      </p:sp>
      <p:grpSp>
        <p:nvGrpSpPr>
          <p:cNvPr id="294" name="Google Shape;294;p41"/>
          <p:cNvGrpSpPr/>
          <p:nvPr/>
        </p:nvGrpSpPr>
        <p:grpSpPr>
          <a:xfrm>
            <a:off x="641900" y="1242175"/>
            <a:ext cx="3123200" cy="3180000"/>
            <a:chOff x="641900" y="1242175"/>
            <a:chExt cx="3123200" cy="3180000"/>
          </a:xfrm>
        </p:grpSpPr>
        <p:pic>
          <p:nvPicPr>
            <p:cNvPr id="295" name="Google Shape;295;p41"/>
            <p:cNvPicPr preferRelativeResize="0"/>
            <p:nvPr/>
          </p:nvPicPr>
          <p:blipFill rotWithShape="1">
            <a:blip r:embed="rId3">
              <a:alphaModFix/>
            </a:blip>
            <a:srcRect l="18970" r="20264"/>
            <a:stretch/>
          </p:blipFill>
          <p:spPr>
            <a:xfrm>
              <a:off x="641900" y="1242175"/>
              <a:ext cx="2901000" cy="3180000"/>
            </a:xfrm>
            <a:prstGeom prst="roundRect">
              <a:avLst>
                <a:gd name="adj" fmla="val 11362"/>
              </a:avLst>
            </a:prstGeom>
            <a:noFill/>
            <a:ln>
              <a:noFill/>
            </a:ln>
          </p:spPr>
        </p:pic>
        <p:sp>
          <p:nvSpPr>
            <p:cNvPr id="296" name="Google Shape;296;p41"/>
            <p:cNvSpPr txBox="1"/>
            <p:nvPr/>
          </p:nvSpPr>
          <p:spPr>
            <a:xfrm>
              <a:off x="1825659" y="3768005"/>
              <a:ext cx="4251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solidFill>
                    <a:srgbClr val="3D85C6"/>
                  </a:solidFill>
                </a:rPr>
                <a:t>IT</a:t>
              </a:r>
              <a:endParaRPr sz="1800">
                <a:solidFill>
                  <a:srgbClr val="3D85C6"/>
                </a:solidFill>
              </a:endParaRPr>
            </a:p>
          </p:txBody>
        </p:sp>
        <p:pic>
          <p:nvPicPr>
            <p:cNvPr id="297" name="Google Shape;297;p41"/>
            <p:cNvPicPr preferRelativeResize="0"/>
            <p:nvPr/>
          </p:nvPicPr>
          <p:blipFill>
            <a:blip r:embed="rId4">
              <a:alphaModFix/>
            </a:blip>
            <a:stretch>
              <a:fillRect/>
            </a:stretch>
          </p:blipFill>
          <p:spPr>
            <a:xfrm>
              <a:off x="2932700" y="1242175"/>
              <a:ext cx="832399" cy="813301"/>
            </a:xfrm>
            <a:prstGeom prst="rect">
              <a:avLst/>
            </a:prstGeom>
            <a:noFill/>
            <a:ln>
              <a:noFill/>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4"/>
          <p:cNvSpPr txBox="1">
            <a:spLocks noGrp="1"/>
          </p:cNvSpPr>
          <p:nvPr>
            <p:ph type="body" idx="1"/>
          </p:nvPr>
        </p:nvSpPr>
        <p:spPr>
          <a:xfrm>
            <a:off x="436725" y="1024825"/>
            <a:ext cx="3056100" cy="2262600"/>
          </a:xfrm>
          <a:prstGeom prst="rect">
            <a:avLst/>
          </a:prstGeom>
        </p:spPr>
        <p:txBody>
          <a:bodyPr spcFirstLastPara="1" wrap="square" lIns="91425" tIns="91425" rIns="91425" bIns="91425" anchor="t" anchorCtr="0">
            <a:spAutoFit/>
          </a:bodyPr>
          <a:lstStyle/>
          <a:p>
            <a:pPr marL="365760" lvl="0" indent="-232409" algn="l" rtl="0">
              <a:lnSpc>
                <a:spcPct val="200000"/>
              </a:lnSpc>
              <a:spcBef>
                <a:spcPts val="0"/>
              </a:spcBef>
              <a:spcAft>
                <a:spcPts val="0"/>
              </a:spcAft>
              <a:buClr>
                <a:srgbClr val="0671C6"/>
              </a:buClr>
              <a:buSzPts val="1500"/>
              <a:buFont typeface="Montserrat"/>
              <a:buAutoNum type="arabicPeriod"/>
            </a:pPr>
            <a:r>
              <a:rPr lang="en" sz="1500">
                <a:latin typeface="Montserrat"/>
                <a:ea typeface="Montserrat"/>
                <a:cs typeface="Montserrat"/>
                <a:sym typeface="Montserrat"/>
              </a:rPr>
              <a:t>Digital Workspace</a:t>
            </a:r>
            <a:endParaRPr sz="1500">
              <a:latin typeface="Montserrat"/>
              <a:ea typeface="Montserrat"/>
              <a:cs typeface="Montserrat"/>
              <a:sym typeface="Montserrat"/>
            </a:endParaRPr>
          </a:p>
          <a:p>
            <a:pPr marL="365760" lvl="0" indent="-232409" algn="l" rtl="0">
              <a:lnSpc>
                <a:spcPct val="200000"/>
              </a:lnSpc>
              <a:spcBef>
                <a:spcPts val="0"/>
              </a:spcBef>
              <a:spcAft>
                <a:spcPts val="0"/>
              </a:spcAft>
              <a:buClr>
                <a:srgbClr val="0671C6"/>
              </a:buClr>
              <a:buSzPts val="1500"/>
              <a:buFont typeface="Montserrat"/>
              <a:buAutoNum type="arabicPeriod"/>
            </a:pPr>
            <a:r>
              <a:rPr lang="en" sz="1500">
                <a:latin typeface="Montserrat"/>
                <a:ea typeface="Montserrat"/>
                <a:cs typeface="Montserrat"/>
                <a:sym typeface="Montserrat"/>
              </a:rPr>
              <a:t>Business Justification</a:t>
            </a:r>
            <a:endParaRPr sz="1500">
              <a:latin typeface="Montserrat"/>
              <a:ea typeface="Montserrat"/>
              <a:cs typeface="Montserrat"/>
              <a:sym typeface="Montserrat"/>
            </a:endParaRPr>
          </a:p>
          <a:p>
            <a:pPr marL="365760" lvl="0" indent="-232409" algn="l" rtl="0">
              <a:lnSpc>
                <a:spcPct val="200000"/>
              </a:lnSpc>
              <a:spcBef>
                <a:spcPts val="0"/>
              </a:spcBef>
              <a:spcAft>
                <a:spcPts val="0"/>
              </a:spcAft>
              <a:buClr>
                <a:srgbClr val="0671C6"/>
              </a:buClr>
              <a:buSzPts val="1500"/>
              <a:buFont typeface="Montserrat"/>
              <a:buAutoNum type="arabicPeriod"/>
            </a:pPr>
            <a:r>
              <a:rPr lang="en" sz="1500">
                <a:latin typeface="Montserrat"/>
                <a:ea typeface="Montserrat"/>
                <a:cs typeface="Montserrat"/>
                <a:sym typeface="Montserrat"/>
              </a:rPr>
              <a:t>Benefits</a:t>
            </a:r>
            <a:endParaRPr sz="1500">
              <a:latin typeface="Montserrat"/>
              <a:ea typeface="Montserrat"/>
              <a:cs typeface="Montserrat"/>
              <a:sym typeface="Montserrat"/>
            </a:endParaRPr>
          </a:p>
          <a:p>
            <a:pPr marL="365760" lvl="0" indent="-232409" algn="l" rtl="0">
              <a:lnSpc>
                <a:spcPct val="200000"/>
              </a:lnSpc>
              <a:spcBef>
                <a:spcPts val="0"/>
              </a:spcBef>
              <a:spcAft>
                <a:spcPts val="0"/>
              </a:spcAft>
              <a:buClr>
                <a:srgbClr val="0671C6"/>
              </a:buClr>
              <a:buSzPts val="1500"/>
              <a:buFont typeface="Montserrat"/>
              <a:buAutoNum type="arabicPeriod"/>
            </a:pPr>
            <a:r>
              <a:rPr lang="en" sz="1500">
                <a:latin typeface="Montserrat"/>
                <a:ea typeface="Montserrat"/>
                <a:cs typeface="Montserrat"/>
                <a:sym typeface="Montserrat"/>
              </a:rPr>
              <a:t>Gartner Statistics</a:t>
            </a:r>
            <a:endParaRPr sz="1500">
              <a:latin typeface="Montserrat"/>
              <a:ea typeface="Montserrat"/>
              <a:cs typeface="Montserrat"/>
              <a:sym typeface="Montserrat"/>
            </a:endParaRPr>
          </a:p>
          <a:p>
            <a:pPr marL="365760" lvl="0" indent="-232409" algn="l" rtl="0">
              <a:lnSpc>
                <a:spcPct val="200000"/>
              </a:lnSpc>
              <a:spcBef>
                <a:spcPts val="0"/>
              </a:spcBef>
              <a:spcAft>
                <a:spcPts val="0"/>
              </a:spcAft>
              <a:buClr>
                <a:srgbClr val="0671C6"/>
              </a:buClr>
              <a:buSzPts val="1500"/>
              <a:buFont typeface="Montserrat"/>
              <a:buAutoNum type="arabicPeriod"/>
            </a:pPr>
            <a:r>
              <a:rPr lang="en" sz="1500">
                <a:latin typeface="Montserrat"/>
                <a:ea typeface="Montserrat"/>
                <a:cs typeface="Montserrat"/>
                <a:sym typeface="Montserrat"/>
              </a:rPr>
              <a:t>Next Steps</a:t>
            </a:r>
            <a:endParaRPr sz="1500">
              <a:latin typeface="Montserrat"/>
              <a:ea typeface="Montserrat"/>
              <a:cs typeface="Montserrat"/>
              <a:sym typeface="Montserrat"/>
            </a:endParaRPr>
          </a:p>
        </p:txBody>
      </p:sp>
      <p:sp>
        <p:nvSpPr>
          <p:cNvPr id="122" name="Google Shape;122;p24"/>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24"/>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Agenda</a:t>
            </a:r>
            <a:endParaRPr sz="2000" b="1">
              <a:solidFill>
                <a:srgbClr val="FFFFFF"/>
              </a:solidFill>
              <a:latin typeface="Montserrat"/>
              <a:ea typeface="Montserrat"/>
              <a:cs typeface="Montserrat"/>
              <a:sym typeface="Montserrat"/>
            </a:endParaRPr>
          </a:p>
        </p:txBody>
      </p:sp>
      <p:sp>
        <p:nvSpPr>
          <p:cNvPr id="124" name="Google Shape;124;p24"/>
          <p:cNvSpPr/>
          <p:nvPr/>
        </p:nvSpPr>
        <p:spPr>
          <a:xfrm>
            <a:off x="3851375" y="634500"/>
            <a:ext cx="5287500" cy="4509000"/>
          </a:xfrm>
          <a:prstGeom prst="rect">
            <a:avLst/>
          </a:prstGeom>
          <a:solidFill>
            <a:srgbClr val="0CB4E9">
              <a:alpha val="1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 name="Google Shape;125;p24"/>
          <p:cNvSpPr txBox="1"/>
          <p:nvPr/>
        </p:nvSpPr>
        <p:spPr>
          <a:xfrm>
            <a:off x="3849450" y="1024825"/>
            <a:ext cx="52875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000" b="1">
                <a:solidFill>
                  <a:srgbClr val="0671C6"/>
                </a:solidFill>
                <a:latin typeface="Montserrat"/>
                <a:ea typeface="Montserrat"/>
                <a:cs typeface="Montserrat"/>
                <a:sym typeface="Montserrat"/>
              </a:rPr>
              <a:t>Objective</a:t>
            </a:r>
            <a:endParaRPr sz="2000">
              <a:solidFill>
                <a:srgbClr val="0671C6"/>
              </a:solidFill>
            </a:endParaRPr>
          </a:p>
        </p:txBody>
      </p:sp>
      <p:sp>
        <p:nvSpPr>
          <p:cNvPr id="126" name="Google Shape;126;p24"/>
          <p:cNvSpPr txBox="1">
            <a:spLocks noGrp="1"/>
          </p:cNvSpPr>
          <p:nvPr>
            <p:ph type="body" idx="1"/>
          </p:nvPr>
        </p:nvSpPr>
        <p:spPr>
          <a:xfrm>
            <a:off x="4368225" y="1713825"/>
            <a:ext cx="4306800" cy="1856400"/>
          </a:xfrm>
          <a:prstGeom prst="rect">
            <a:avLst/>
          </a:prstGeom>
        </p:spPr>
        <p:txBody>
          <a:bodyPr spcFirstLastPara="1" wrap="square" lIns="91425" tIns="91425" rIns="91425" bIns="91425" anchor="t" anchorCtr="0">
            <a:spAutoFit/>
          </a:bodyPr>
          <a:lstStyle/>
          <a:p>
            <a:pPr marL="0" lvl="0" indent="0" algn="l" rtl="0">
              <a:lnSpc>
                <a:spcPct val="115000"/>
              </a:lnSpc>
              <a:spcBef>
                <a:spcPts val="0"/>
              </a:spcBef>
              <a:spcAft>
                <a:spcPts val="1200"/>
              </a:spcAft>
              <a:buClr>
                <a:schemeClr val="dk1"/>
              </a:buClr>
              <a:buSzPts val="1100"/>
              <a:buFont typeface="Arial"/>
              <a:buNone/>
            </a:pPr>
            <a:r>
              <a:rPr lang="en" sz="1200">
                <a:latin typeface="Montserrat"/>
                <a:ea typeface="Montserrat"/>
                <a:cs typeface="Montserrat"/>
                <a:sym typeface="Montserrat"/>
              </a:rPr>
              <a:t>Executing a Digital Employee Experience (DEX) supported by a unified digital workspace that Connects Employee Engagement, Employee Communications, Training &amp; Learning, as well as Innovation and Work Management. Introducing a new way of working which betters employee efficiencies and satisfaction, while minimizing our technical footprint.</a:t>
            </a:r>
            <a:endParaRPr sz="1200">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2"/>
          <p:cNvSpPr txBox="1">
            <a:spLocks noGrp="1"/>
          </p:cNvSpPr>
          <p:nvPr>
            <p:ph type="body" idx="1"/>
          </p:nvPr>
        </p:nvSpPr>
        <p:spPr>
          <a:xfrm>
            <a:off x="495100" y="1069125"/>
            <a:ext cx="7857900" cy="3416400"/>
          </a:xfrm>
          <a:prstGeom prst="rect">
            <a:avLst/>
          </a:prstGeom>
        </p:spPr>
        <p:txBody>
          <a:bodyPr spcFirstLastPara="1" wrap="square" lIns="91425" tIns="91425" rIns="91425" bIns="91425" anchor="t" anchorCtr="0">
            <a:normAutofit/>
          </a:bodyPr>
          <a:lstStyle/>
          <a:p>
            <a:pPr marL="182880" lvl="0" indent="-213359" algn="l" rtl="0">
              <a:spcBef>
                <a:spcPts val="0"/>
              </a:spcBef>
              <a:spcAft>
                <a:spcPts val="0"/>
              </a:spcAft>
              <a:buClr>
                <a:srgbClr val="0671C6"/>
              </a:buClr>
              <a:buSzPts val="1200"/>
              <a:buFont typeface="Montserrat"/>
              <a:buChar char="●"/>
            </a:pPr>
            <a:r>
              <a:rPr lang="en" sz="1200">
                <a:latin typeface="Montserrat"/>
                <a:ea typeface="Montserrat"/>
                <a:cs typeface="Montserrat"/>
                <a:sym typeface="Montserrat"/>
              </a:rPr>
              <a:t>A legacy intranet or SharePoint implementation likely requires a full-time IT person’s attention, or the equivalent hours spread across a team. That doesn’t even factor in the cost of custom SharePoint development projects, which can be staggering. </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spcBef>
                <a:spcPts val="0"/>
              </a:spcBef>
              <a:spcAft>
                <a:spcPts val="0"/>
              </a:spcAft>
              <a:buClr>
                <a:srgbClr val="0671C6"/>
              </a:buClr>
              <a:buSzPts val="1200"/>
              <a:buFont typeface="Montserrat"/>
              <a:buChar char="●"/>
            </a:pPr>
            <a:r>
              <a:rPr lang="en" sz="1200">
                <a:latin typeface="Montserrat"/>
                <a:ea typeface="Montserrat"/>
                <a:cs typeface="Montserrat"/>
                <a:sym typeface="Montserrat"/>
              </a:rPr>
              <a:t>With MangoApps, departments can handle their own content, and the upkeep is handled by the MangoApps product team. That means IT doesn’t have to do much of anything once the platform is up and running—they might put in a few hours a month at most, working with MangoApps to roll out product updates or resolve small issues.</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spcBef>
                <a:spcPts val="0"/>
              </a:spcBef>
              <a:spcAft>
                <a:spcPts val="0"/>
              </a:spcAft>
              <a:buClr>
                <a:srgbClr val="0671C6"/>
              </a:buClr>
              <a:buSzPts val="1200"/>
              <a:buFont typeface="Montserrat"/>
              <a:buChar char="●"/>
            </a:pPr>
            <a:r>
              <a:rPr lang="en" sz="1200">
                <a:latin typeface="Montserrat"/>
                <a:ea typeface="Montserrat"/>
                <a:cs typeface="Montserrat"/>
                <a:sym typeface="Montserrat"/>
              </a:rPr>
              <a:t>Compared to SharePoint, MangoApps frees up roughly one full-time specialized IT person per ~5,000 employees.</a:t>
            </a:r>
            <a:endParaRPr sz="1200">
              <a:latin typeface="Montserrat"/>
              <a:ea typeface="Montserrat"/>
              <a:cs typeface="Montserrat"/>
              <a:sym typeface="Montserrat"/>
            </a:endParaRPr>
          </a:p>
        </p:txBody>
      </p:sp>
      <p:sp>
        <p:nvSpPr>
          <p:cNvPr id="303" name="Google Shape;303;p42"/>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42"/>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5. Reducing Strain on the IT Team</a:t>
            </a:r>
            <a:endParaRPr sz="1800">
              <a:solidFill>
                <a:srgbClr val="FFFFFF"/>
              </a:solidFill>
              <a:latin typeface="Montserrat"/>
              <a:ea typeface="Montserrat"/>
              <a:cs typeface="Montserrat"/>
              <a:sym typeface="Montserra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3"/>
          <p:cNvSpPr txBox="1">
            <a:spLocks noGrp="1"/>
          </p:cNvSpPr>
          <p:nvPr>
            <p:ph type="body" idx="1"/>
          </p:nvPr>
        </p:nvSpPr>
        <p:spPr>
          <a:xfrm>
            <a:off x="304200" y="4550525"/>
            <a:ext cx="8520600" cy="369300"/>
          </a:xfrm>
          <a:prstGeom prst="rect">
            <a:avLst/>
          </a:prstGeom>
        </p:spPr>
        <p:txBody>
          <a:bodyPr spcFirstLastPara="1" wrap="square" lIns="91425" tIns="91425" rIns="91425" bIns="91425" anchor="t" anchorCtr="0">
            <a:spAutoFit/>
          </a:bodyPr>
          <a:lstStyle/>
          <a:p>
            <a:pPr marL="0" lvl="0" indent="0" algn="ctr" rtl="0">
              <a:spcBef>
                <a:spcPts val="0"/>
              </a:spcBef>
              <a:spcAft>
                <a:spcPts val="1200"/>
              </a:spcAft>
              <a:buNone/>
            </a:pPr>
            <a:r>
              <a:rPr lang="en" sz="1200">
                <a:latin typeface="Montserrat"/>
                <a:ea typeface="Montserrat"/>
                <a:cs typeface="Montserrat"/>
                <a:sym typeface="Montserrat"/>
              </a:rPr>
              <a:t>This is how much time we can free up for our IT team by reducing their involvement in intranet upkeep tasks.</a:t>
            </a:r>
            <a:endParaRPr sz="1200">
              <a:latin typeface="Montserrat"/>
              <a:ea typeface="Montserrat"/>
              <a:cs typeface="Montserrat"/>
              <a:sym typeface="Montserrat"/>
            </a:endParaRPr>
          </a:p>
        </p:txBody>
      </p:sp>
      <p:graphicFrame>
        <p:nvGraphicFramePr>
          <p:cNvPr id="310" name="Google Shape;310;p43"/>
          <p:cNvGraphicFramePr/>
          <p:nvPr/>
        </p:nvGraphicFramePr>
        <p:xfrm>
          <a:off x="526700" y="1011723"/>
          <a:ext cx="8090600" cy="3280600"/>
        </p:xfrm>
        <a:graphic>
          <a:graphicData uri="http://schemas.openxmlformats.org/drawingml/2006/table">
            <a:tbl>
              <a:tblPr>
                <a:noFill/>
                <a:tableStyleId>{90F69357-381D-423C-9279-9AD84DC53AA6}</a:tableStyleId>
              </a:tblPr>
              <a:tblGrid>
                <a:gridCol w="1589600">
                  <a:extLst>
                    <a:ext uri="{9D8B030D-6E8A-4147-A177-3AD203B41FA5}">
                      <a16:colId xmlns:a16="http://schemas.microsoft.com/office/drawing/2014/main" val="20000"/>
                    </a:ext>
                  </a:extLst>
                </a:gridCol>
                <a:gridCol w="1753900">
                  <a:extLst>
                    <a:ext uri="{9D8B030D-6E8A-4147-A177-3AD203B41FA5}">
                      <a16:colId xmlns:a16="http://schemas.microsoft.com/office/drawing/2014/main" val="20001"/>
                    </a:ext>
                  </a:extLst>
                </a:gridCol>
                <a:gridCol w="1186775">
                  <a:extLst>
                    <a:ext uri="{9D8B030D-6E8A-4147-A177-3AD203B41FA5}">
                      <a16:colId xmlns:a16="http://schemas.microsoft.com/office/drawing/2014/main" val="20002"/>
                    </a:ext>
                  </a:extLst>
                </a:gridCol>
                <a:gridCol w="1186775">
                  <a:extLst>
                    <a:ext uri="{9D8B030D-6E8A-4147-A177-3AD203B41FA5}">
                      <a16:colId xmlns:a16="http://schemas.microsoft.com/office/drawing/2014/main" val="20003"/>
                    </a:ext>
                  </a:extLst>
                </a:gridCol>
                <a:gridCol w="1186775">
                  <a:extLst>
                    <a:ext uri="{9D8B030D-6E8A-4147-A177-3AD203B41FA5}">
                      <a16:colId xmlns:a16="http://schemas.microsoft.com/office/drawing/2014/main" val="20004"/>
                    </a:ext>
                  </a:extLst>
                </a:gridCol>
                <a:gridCol w="1186775">
                  <a:extLst>
                    <a:ext uri="{9D8B030D-6E8A-4147-A177-3AD203B41FA5}">
                      <a16:colId xmlns:a16="http://schemas.microsoft.com/office/drawing/2014/main" val="20005"/>
                    </a:ext>
                  </a:extLst>
                </a:gridCol>
              </a:tblGrid>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gridSpan="4">
                  <a:txBody>
                    <a:bodyPr/>
                    <a:lstStyle/>
                    <a:p>
                      <a:pPr marL="0" lvl="0" indent="0" algn="ctr" rtl="0">
                        <a:lnSpc>
                          <a:spcPct val="115000"/>
                        </a:lnSpc>
                        <a:spcBef>
                          <a:spcPts val="0"/>
                        </a:spcBef>
                        <a:spcAft>
                          <a:spcPts val="0"/>
                        </a:spcAft>
                        <a:buNone/>
                      </a:pPr>
                      <a:r>
                        <a:rPr lang="en" sz="1200" b="1"/>
                        <a:t>Savings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D9EAD3"/>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Desk hrs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Desk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hrs</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1"/>
                  </a:ext>
                </a:extLst>
              </a:tr>
              <a:tr h="245500">
                <a:tc rowSpan="7">
                  <a:txBody>
                    <a:bodyPr/>
                    <a:lstStyle/>
                    <a:p>
                      <a:pPr marL="0" lvl="0" indent="0" algn="l" rtl="0">
                        <a:lnSpc>
                          <a:spcPct val="115000"/>
                        </a:lnSpc>
                        <a:spcBef>
                          <a:spcPts val="0"/>
                        </a:spcBef>
                        <a:spcAft>
                          <a:spcPts val="0"/>
                        </a:spcAft>
                        <a:buNone/>
                      </a:pPr>
                      <a:r>
                        <a:rPr lang="en" sz="1200"/>
                        <a:t>Soft ROI Breakdown</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l" rtl="0">
                        <a:lnSpc>
                          <a:spcPct val="115000"/>
                        </a:lnSpc>
                        <a:spcBef>
                          <a:spcPts val="0"/>
                        </a:spcBef>
                        <a:spcAft>
                          <a:spcPts val="0"/>
                        </a:spcAft>
                        <a:buNone/>
                      </a:pPr>
                      <a:r>
                        <a:rPr lang="en" sz="1200"/>
                        <a:t>Email</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260,000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$7,800,000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Finding Information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364,000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$10,920,000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312,000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$4,680,000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3"/>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Duplicated Work</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416,000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332,800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$4,992,000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Onboarding</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5"/>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Reduced IT Spend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$200,000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6"/>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Automation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$720,000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$360,000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7"/>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Annual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1,080,080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$32,600,000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828,800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$12,432,000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94600">
                <a:tc rowSpan="3">
                  <a:txBody>
                    <a:bodyPr/>
                    <a:lstStyle/>
                    <a:p>
                      <a:pPr marL="0" lvl="0" indent="0" algn="l" rtl="0">
                        <a:lnSpc>
                          <a:spcPct val="115000"/>
                        </a:lnSpc>
                        <a:spcBef>
                          <a:spcPts val="0"/>
                        </a:spcBef>
                        <a:spcAft>
                          <a:spcPts val="0"/>
                        </a:spcAft>
                        <a:buNone/>
                      </a:pPr>
                      <a:r>
                        <a:rPr lang="en" sz="1200"/>
                        <a:t>Soft ROI Summary</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l" rtl="0">
                        <a:lnSpc>
                          <a:spcPct val="115000"/>
                        </a:lnSpc>
                        <a:spcBef>
                          <a:spcPts val="0"/>
                        </a:spcBef>
                        <a:spcAft>
                          <a:spcPts val="0"/>
                        </a:spcAft>
                        <a:buNone/>
                      </a:pPr>
                      <a:r>
                        <a:rPr lang="en" sz="1200"/>
                        <a:t>Total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$45,032,000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09"/>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Personnel Costs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$374,400,000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0"/>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Percent Saved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12.03%</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sp>
        <p:nvSpPr>
          <p:cNvPr id="311" name="Google Shape;311;p43"/>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p43"/>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5. Reducing Strain on the IT Team</a:t>
            </a:r>
            <a:endParaRPr sz="1800">
              <a:solidFill>
                <a:srgbClr val="FFFFFF"/>
              </a:solidFill>
              <a:latin typeface="Montserrat"/>
              <a:ea typeface="Montserrat"/>
              <a:cs typeface="Montserrat"/>
              <a:sym typeface="Montserra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4"/>
          <p:cNvSpPr txBox="1">
            <a:spLocks noGrp="1"/>
          </p:cNvSpPr>
          <p:nvPr>
            <p:ph type="body" idx="1"/>
          </p:nvPr>
        </p:nvSpPr>
        <p:spPr>
          <a:xfrm>
            <a:off x="545125" y="1160800"/>
            <a:ext cx="7941300" cy="3416400"/>
          </a:xfrm>
          <a:prstGeom prst="rect">
            <a:avLst/>
          </a:prstGeom>
        </p:spPr>
        <p:txBody>
          <a:bodyPr spcFirstLastPara="1" wrap="square" lIns="91425" tIns="91425" rIns="91425" bIns="91425" anchor="t" anchorCtr="0">
            <a:normAutofit/>
          </a:bodyPr>
          <a:lstStyle/>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When you don’t sit at a computer and all of your company’s tools are designed for people with computers, even getting simple answers to HR questions can require going through several complicated steps and talking to multiple people. </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Even worse, some companies still handle these requests with paper, requiring employees to track down a physical form, fill it out, and make sure it gets into the hands of the right person. </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With a mobile app that allows frontline teams to get self-service access to forms, requests, and company files, everyone saves time.</a:t>
            </a:r>
            <a:endParaRPr sz="1300">
              <a:latin typeface="Montserrat"/>
              <a:ea typeface="Montserrat"/>
              <a:cs typeface="Montserrat"/>
              <a:sym typeface="Montserrat"/>
            </a:endParaRPr>
          </a:p>
        </p:txBody>
      </p:sp>
      <p:sp>
        <p:nvSpPr>
          <p:cNvPr id="318" name="Google Shape;318;p44"/>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9" name="Google Shape;319;p44"/>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6. Digitizing &amp; Automating Business Processes</a:t>
            </a:r>
            <a:endParaRPr sz="1800">
              <a:solidFill>
                <a:srgbClr val="FFFFFF"/>
              </a:solidFill>
              <a:latin typeface="Montserrat"/>
              <a:ea typeface="Montserrat"/>
              <a:cs typeface="Montserrat"/>
              <a:sym typeface="Montserra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45"/>
          <p:cNvSpPr txBox="1">
            <a:spLocks noGrp="1"/>
          </p:cNvSpPr>
          <p:nvPr>
            <p:ph type="body" idx="1"/>
          </p:nvPr>
        </p:nvSpPr>
        <p:spPr>
          <a:xfrm>
            <a:off x="487936" y="1144150"/>
            <a:ext cx="4615200" cy="2918400"/>
          </a:xfrm>
          <a:prstGeom prst="rect">
            <a:avLst/>
          </a:prstGeom>
        </p:spPr>
        <p:txBody>
          <a:bodyPr spcFirstLastPara="1" wrap="square" lIns="91425" tIns="91425" rIns="91425" bIns="91425" anchor="t" anchorCtr="0">
            <a:spAutoFit/>
          </a:bodyPr>
          <a:lstStyle/>
          <a:p>
            <a:pPr marL="182880" lvl="0" indent="-213359" algn="l" rtl="0">
              <a:spcBef>
                <a:spcPts val="0"/>
              </a:spcBef>
              <a:spcAft>
                <a:spcPts val="0"/>
              </a:spcAft>
              <a:buClr>
                <a:srgbClr val="0671C6"/>
              </a:buClr>
              <a:buSzPts val="1200"/>
              <a:buFont typeface="Montserrat"/>
              <a:buChar char="●"/>
            </a:pPr>
            <a:r>
              <a:rPr lang="en" sz="1200">
                <a:latin typeface="Montserrat"/>
                <a:ea typeface="Montserrat"/>
                <a:cs typeface="Montserrat"/>
                <a:sym typeface="Montserrat"/>
              </a:rPr>
              <a:t>Digital forms remove pen and paper from the equation, reduce confusion, and automatically route each request to the proper person who can handle it.</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spcBef>
                <a:spcPts val="0"/>
              </a:spcBef>
              <a:spcAft>
                <a:spcPts val="0"/>
              </a:spcAft>
              <a:buClr>
                <a:srgbClr val="0671C6"/>
              </a:buClr>
              <a:buSzPts val="1200"/>
              <a:buFont typeface="Montserrat"/>
              <a:buChar char="●"/>
            </a:pPr>
            <a:r>
              <a:rPr lang="en" sz="1200">
                <a:latin typeface="Montserrat"/>
                <a:ea typeface="Montserrat"/>
                <a:cs typeface="Montserrat"/>
                <a:sym typeface="Montserrat"/>
              </a:rPr>
              <a:t>We estimate that automating simple business processes in this way can save about 3 hours per frontline employee every year, by creating a more streamlined experience. </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spcBef>
                <a:spcPts val="0"/>
              </a:spcBef>
              <a:spcAft>
                <a:spcPts val="0"/>
              </a:spcAft>
              <a:buClr>
                <a:srgbClr val="0671C6"/>
              </a:buClr>
              <a:buSzPts val="1200"/>
              <a:buFont typeface="Montserrat"/>
              <a:buChar char="●"/>
            </a:pPr>
            <a:r>
              <a:rPr lang="en" sz="1200">
                <a:latin typeface="Montserrat"/>
                <a:ea typeface="Montserrat"/>
                <a:cs typeface="Montserrat"/>
                <a:sym typeface="Montserrat"/>
              </a:rPr>
              <a:t>Support employees in HR and IT also save about 3 hours per frontline employee every year, by spending less time doing data entry and fixing mistakes incurred by manual data manipulation.</a:t>
            </a:r>
            <a:endParaRPr sz="1200">
              <a:latin typeface="Montserrat"/>
              <a:ea typeface="Montserrat"/>
              <a:cs typeface="Montserrat"/>
              <a:sym typeface="Montserrat"/>
            </a:endParaRPr>
          </a:p>
        </p:txBody>
      </p:sp>
      <p:sp>
        <p:nvSpPr>
          <p:cNvPr id="325" name="Google Shape;325;p45"/>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p45"/>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6. Digitizing &amp; Automating Business Processes</a:t>
            </a:r>
            <a:endParaRPr sz="1800">
              <a:solidFill>
                <a:srgbClr val="FFFFFF"/>
              </a:solidFill>
              <a:latin typeface="Montserrat"/>
              <a:ea typeface="Montserrat"/>
              <a:cs typeface="Montserrat"/>
              <a:sym typeface="Montserrat"/>
            </a:endParaRPr>
          </a:p>
        </p:txBody>
      </p:sp>
      <p:pic>
        <p:nvPicPr>
          <p:cNvPr id="327" name="Google Shape;327;p45"/>
          <p:cNvPicPr preferRelativeResize="0"/>
          <p:nvPr/>
        </p:nvPicPr>
        <p:blipFill>
          <a:blip r:embed="rId3">
            <a:alphaModFix/>
          </a:blip>
          <a:stretch>
            <a:fillRect/>
          </a:stretch>
        </p:blipFill>
        <p:spPr>
          <a:xfrm>
            <a:off x="5717776" y="953500"/>
            <a:ext cx="1845575" cy="3723175"/>
          </a:xfrm>
          <a:prstGeom prst="rect">
            <a:avLst/>
          </a:prstGeom>
          <a:noFill/>
          <a:ln>
            <a:noFill/>
          </a:ln>
        </p:spPr>
      </p:pic>
      <p:pic>
        <p:nvPicPr>
          <p:cNvPr id="328" name="Google Shape;328;p45"/>
          <p:cNvPicPr preferRelativeResize="0"/>
          <p:nvPr/>
        </p:nvPicPr>
        <p:blipFill rotWithShape="1">
          <a:blip r:embed="rId4">
            <a:alphaModFix/>
          </a:blip>
          <a:srcRect l="45553" t="5928" r="14599" b="33391"/>
          <a:stretch/>
        </p:blipFill>
        <p:spPr>
          <a:xfrm>
            <a:off x="7219300" y="3017775"/>
            <a:ext cx="1389000" cy="1408800"/>
          </a:xfrm>
          <a:prstGeom prst="ellipse">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46"/>
          <p:cNvSpPr txBox="1">
            <a:spLocks noGrp="1"/>
          </p:cNvSpPr>
          <p:nvPr>
            <p:ph type="body" idx="1"/>
          </p:nvPr>
        </p:nvSpPr>
        <p:spPr>
          <a:xfrm>
            <a:off x="5400" y="4509125"/>
            <a:ext cx="9133200" cy="369300"/>
          </a:xfrm>
          <a:prstGeom prst="rect">
            <a:avLst/>
          </a:prstGeom>
        </p:spPr>
        <p:txBody>
          <a:bodyPr spcFirstLastPara="1" wrap="square" lIns="91425" tIns="91425" rIns="91425" bIns="91425" anchor="t" anchorCtr="0">
            <a:spAutoFit/>
          </a:bodyPr>
          <a:lstStyle/>
          <a:p>
            <a:pPr marL="0" lvl="0" indent="0" algn="ctr" rtl="0">
              <a:spcBef>
                <a:spcPts val="0"/>
              </a:spcBef>
              <a:spcAft>
                <a:spcPts val="1200"/>
              </a:spcAft>
              <a:buNone/>
            </a:pPr>
            <a:r>
              <a:rPr lang="en" sz="1200">
                <a:latin typeface="Montserrat"/>
                <a:ea typeface="Montserrat"/>
                <a:cs typeface="Montserrat"/>
                <a:sym typeface="Montserrat"/>
              </a:rPr>
              <a:t>This is how much we can expect to save by enabling self-service forms and processes for our frontline employees.</a:t>
            </a:r>
            <a:endParaRPr sz="1200">
              <a:latin typeface="Montserrat"/>
              <a:ea typeface="Montserrat"/>
              <a:cs typeface="Montserrat"/>
              <a:sym typeface="Montserrat"/>
            </a:endParaRPr>
          </a:p>
        </p:txBody>
      </p:sp>
      <p:graphicFrame>
        <p:nvGraphicFramePr>
          <p:cNvPr id="334" name="Google Shape;334;p46"/>
          <p:cNvGraphicFramePr/>
          <p:nvPr/>
        </p:nvGraphicFramePr>
        <p:xfrm>
          <a:off x="480825" y="999000"/>
          <a:ext cx="8149000" cy="3280600"/>
        </p:xfrm>
        <a:graphic>
          <a:graphicData uri="http://schemas.openxmlformats.org/drawingml/2006/table">
            <a:tbl>
              <a:tblPr>
                <a:noFill/>
                <a:tableStyleId>{90F69357-381D-423C-9279-9AD84DC53AA6}</a:tableStyleId>
              </a:tblPr>
              <a:tblGrid>
                <a:gridCol w="1539575">
                  <a:extLst>
                    <a:ext uri="{9D8B030D-6E8A-4147-A177-3AD203B41FA5}">
                      <a16:colId xmlns:a16="http://schemas.microsoft.com/office/drawing/2014/main" val="20000"/>
                    </a:ext>
                  </a:extLst>
                </a:gridCol>
                <a:gridCol w="1803925">
                  <a:extLst>
                    <a:ext uri="{9D8B030D-6E8A-4147-A177-3AD203B41FA5}">
                      <a16:colId xmlns:a16="http://schemas.microsoft.com/office/drawing/2014/main" val="20001"/>
                    </a:ext>
                  </a:extLst>
                </a:gridCol>
                <a:gridCol w="1201375">
                  <a:extLst>
                    <a:ext uri="{9D8B030D-6E8A-4147-A177-3AD203B41FA5}">
                      <a16:colId xmlns:a16="http://schemas.microsoft.com/office/drawing/2014/main" val="20002"/>
                    </a:ext>
                  </a:extLst>
                </a:gridCol>
                <a:gridCol w="1201375">
                  <a:extLst>
                    <a:ext uri="{9D8B030D-6E8A-4147-A177-3AD203B41FA5}">
                      <a16:colId xmlns:a16="http://schemas.microsoft.com/office/drawing/2014/main" val="20003"/>
                    </a:ext>
                  </a:extLst>
                </a:gridCol>
                <a:gridCol w="1201375">
                  <a:extLst>
                    <a:ext uri="{9D8B030D-6E8A-4147-A177-3AD203B41FA5}">
                      <a16:colId xmlns:a16="http://schemas.microsoft.com/office/drawing/2014/main" val="20004"/>
                    </a:ext>
                  </a:extLst>
                </a:gridCol>
                <a:gridCol w="1201375">
                  <a:extLst>
                    <a:ext uri="{9D8B030D-6E8A-4147-A177-3AD203B41FA5}">
                      <a16:colId xmlns:a16="http://schemas.microsoft.com/office/drawing/2014/main" val="20005"/>
                    </a:ext>
                  </a:extLst>
                </a:gridCol>
              </a:tblGrid>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gridSpan="4">
                  <a:txBody>
                    <a:bodyPr/>
                    <a:lstStyle/>
                    <a:p>
                      <a:pPr marL="0" lvl="0" indent="0" algn="ctr" rtl="0">
                        <a:lnSpc>
                          <a:spcPct val="115000"/>
                        </a:lnSpc>
                        <a:spcBef>
                          <a:spcPts val="0"/>
                        </a:spcBef>
                        <a:spcAft>
                          <a:spcPts val="0"/>
                        </a:spcAft>
                        <a:buNone/>
                      </a:pPr>
                      <a:r>
                        <a:rPr lang="en" sz="1200" b="1"/>
                        <a:t>Savings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D9EAD3"/>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Desk hrs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Desk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hrs</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1"/>
                  </a:ext>
                </a:extLst>
              </a:tr>
              <a:tr h="245500">
                <a:tc rowSpan="7">
                  <a:txBody>
                    <a:bodyPr/>
                    <a:lstStyle/>
                    <a:p>
                      <a:pPr marL="0" lvl="0" indent="0" algn="l" rtl="0">
                        <a:lnSpc>
                          <a:spcPct val="115000"/>
                        </a:lnSpc>
                        <a:spcBef>
                          <a:spcPts val="0"/>
                        </a:spcBef>
                        <a:spcAft>
                          <a:spcPts val="0"/>
                        </a:spcAft>
                        <a:buNone/>
                      </a:pPr>
                      <a:r>
                        <a:rPr lang="en" sz="1200"/>
                        <a:t>Soft ROI Breakdown</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l" rtl="0">
                        <a:lnSpc>
                          <a:spcPct val="115000"/>
                        </a:lnSpc>
                        <a:spcBef>
                          <a:spcPts val="0"/>
                        </a:spcBef>
                        <a:spcAft>
                          <a:spcPts val="0"/>
                        </a:spcAft>
                        <a:buNone/>
                      </a:pPr>
                      <a:r>
                        <a:rPr lang="en" sz="1200"/>
                        <a:t>Email</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260,000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$7,800,000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Finding Information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364,000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$10,920,000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312,000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$4,680,000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3"/>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Duplicated Work</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416,000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332,800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$4,992,000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Onboarding</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5"/>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Reduced IT Spend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6"/>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Automation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$720,000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tc>
                  <a:txBody>
                    <a:bodyPr/>
                    <a:lstStyle/>
                    <a:p>
                      <a:pPr marL="0" lvl="0" indent="0" algn="r" rtl="0">
                        <a:lnSpc>
                          <a:spcPct val="115000"/>
                        </a:lnSpc>
                        <a:spcBef>
                          <a:spcPts val="0"/>
                        </a:spcBef>
                        <a:spcAft>
                          <a:spcPts val="0"/>
                        </a:spcAft>
                        <a:buNone/>
                      </a:pPr>
                      <a:r>
                        <a:rPr lang="en" sz="1200"/>
                        <a:t>$360,000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00"/>
                    </a:solidFill>
                  </a:tcPr>
                </a:tc>
                <a:extLst>
                  <a:ext uri="{0D108BD9-81ED-4DB2-BD59-A6C34878D82A}">
                    <a16:rowId xmlns:a16="http://schemas.microsoft.com/office/drawing/2014/main" val="10007"/>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Annual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1,080,080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$32,600,000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828,800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$12,432,000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94600">
                <a:tc rowSpan="3">
                  <a:txBody>
                    <a:bodyPr/>
                    <a:lstStyle/>
                    <a:p>
                      <a:pPr marL="0" lvl="0" indent="0" algn="l" rtl="0">
                        <a:lnSpc>
                          <a:spcPct val="115000"/>
                        </a:lnSpc>
                        <a:spcBef>
                          <a:spcPts val="0"/>
                        </a:spcBef>
                        <a:spcAft>
                          <a:spcPts val="0"/>
                        </a:spcAft>
                        <a:buNone/>
                      </a:pPr>
                      <a:r>
                        <a:rPr lang="en" sz="1200"/>
                        <a:t>Soft ROI Summary</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l" rtl="0">
                        <a:lnSpc>
                          <a:spcPct val="115000"/>
                        </a:lnSpc>
                        <a:spcBef>
                          <a:spcPts val="0"/>
                        </a:spcBef>
                        <a:spcAft>
                          <a:spcPts val="0"/>
                        </a:spcAft>
                        <a:buNone/>
                      </a:pPr>
                      <a:r>
                        <a:rPr lang="en" sz="1200"/>
                        <a:t>Total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$45,032,000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09"/>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Personnel Costs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$374,400,000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0"/>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Percent Saved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12.03%</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sp>
        <p:nvSpPr>
          <p:cNvPr id="335" name="Google Shape;335;p46"/>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6" name="Google Shape;336;p46"/>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6. Digitizing &amp; Automating Business Processes</a:t>
            </a:r>
            <a:endParaRPr sz="1800">
              <a:solidFill>
                <a:srgbClr val="FFFFFF"/>
              </a:solidFill>
              <a:latin typeface="Montserrat"/>
              <a:ea typeface="Montserrat"/>
              <a:cs typeface="Montserrat"/>
              <a:sym typeface="Montserra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053F72"/>
            </a:gs>
            <a:gs pos="26000">
              <a:srgbClr val="053F72"/>
            </a:gs>
            <a:gs pos="100000">
              <a:srgbClr val="0671C6"/>
            </a:gs>
          </a:gsLst>
          <a:lin ang="5400700" scaled="0"/>
        </a:gradFill>
        <a:effectLst/>
      </p:bgPr>
    </p:bg>
    <p:spTree>
      <p:nvGrpSpPr>
        <p:cNvPr id="1" name="Shape 340"/>
        <p:cNvGrpSpPr/>
        <p:nvPr/>
      </p:nvGrpSpPr>
      <p:grpSpPr>
        <a:xfrm>
          <a:off x="0" y="0"/>
          <a:ext cx="0" cy="0"/>
          <a:chOff x="0" y="0"/>
          <a:chExt cx="0" cy="0"/>
        </a:xfrm>
      </p:grpSpPr>
      <p:sp>
        <p:nvSpPr>
          <p:cNvPr id="341" name="Google Shape;341;p47"/>
          <p:cNvSpPr txBox="1">
            <a:spLocks noGrp="1"/>
          </p:cNvSpPr>
          <p:nvPr>
            <p:ph type="ctrTitle"/>
          </p:nvPr>
        </p:nvSpPr>
        <p:spPr>
          <a:xfrm>
            <a:off x="311708" y="1929100"/>
            <a:ext cx="8520600" cy="985200"/>
          </a:xfrm>
          <a:prstGeom prst="rect">
            <a:avLst/>
          </a:prstGeom>
        </p:spPr>
        <p:txBody>
          <a:bodyPr spcFirstLastPara="1" wrap="square" lIns="91425" tIns="91425" rIns="91425" bIns="91425" anchor="t" anchorCtr="0">
            <a:spAutoFit/>
          </a:bodyPr>
          <a:lstStyle/>
          <a:p>
            <a:pPr marL="0" lvl="0" indent="0" algn="ctr" rtl="0">
              <a:spcBef>
                <a:spcPts val="0"/>
              </a:spcBef>
              <a:spcAft>
                <a:spcPts val="0"/>
              </a:spcAft>
              <a:buNone/>
            </a:pPr>
            <a:r>
              <a:rPr lang="en" b="1">
                <a:solidFill>
                  <a:srgbClr val="FFFFFF"/>
                </a:solidFill>
                <a:latin typeface="Montserrat"/>
                <a:ea typeface="Montserrat"/>
                <a:cs typeface="Montserrat"/>
                <a:sym typeface="Montserrat"/>
              </a:rPr>
              <a:t>Next Steps</a:t>
            </a:r>
            <a:endParaRPr b="1">
              <a:solidFill>
                <a:srgbClr val="FFFFFF"/>
              </a:solidFill>
              <a:latin typeface="Montserrat"/>
              <a:ea typeface="Montserrat"/>
              <a:cs typeface="Montserrat"/>
              <a:sym typeface="Montserra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48"/>
          <p:cNvSpPr txBox="1">
            <a:spLocks noGrp="1"/>
          </p:cNvSpPr>
          <p:nvPr>
            <p:ph type="body" idx="1"/>
          </p:nvPr>
        </p:nvSpPr>
        <p:spPr>
          <a:xfrm>
            <a:off x="2395263" y="1594350"/>
            <a:ext cx="4848600" cy="1954800"/>
          </a:xfrm>
          <a:prstGeom prst="rect">
            <a:avLst/>
          </a:prstGeom>
        </p:spPr>
        <p:txBody>
          <a:bodyPr spcFirstLastPara="1" wrap="square" lIns="91425" tIns="91425" rIns="91425" bIns="91425" anchor="t" anchorCtr="0">
            <a:spAutoFit/>
          </a:bodyPr>
          <a:lstStyle/>
          <a:p>
            <a:pPr marL="0" lvl="0" indent="0" algn="l" rtl="0">
              <a:lnSpc>
                <a:spcPct val="100000"/>
              </a:lnSpc>
              <a:spcBef>
                <a:spcPts val="1000"/>
              </a:spcBef>
              <a:spcAft>
                <a:spcPts val="0"/>
              </a:spcAft>
              <a:buNone/>
            </a:pPr>
            <a:r>
              <a:rPr lang="en" sz="1500">
                <a:latin typeface="Montserrat"/>
                <a:ea typeface="Montserrat"/>
                <a:cs typeface="Montserrat"/>
                <a:sym typeface="Montserrat"/>
              </a:rPr>
              <a:t>Investment Proposal Approval</a:t>
            </a:r>
            <a:endParaRPr sz="1500">
              <a:latin typeface="Montserrat"/>
              <a:ea typeface="Montserrat"/>
              <a:cs typeface="Montserrat"/>
              <a:sym typeface="Montserrat"/>
            </a:endParaRPr>
          </a:p>
          <a:p>
            <a:pPr marL="0" lvl="0" indent="0" algn="l" rtl="0">
              <a:lnSpc>
                <a:spcPct val="100000"/>
              </a:lnSpc>
              <a:spcBef>
                <a:spcPts val="1200"/>
              </a:spcBef>
              <a:spcAft>
                <a:spcPts val="0"/>
              </a:spcAft>
              <a:buNone/>
            </a:pPr>
            <a:endParaRPr sz="1500">
              <a:latin typeface="Montserrat"/>
              <a:ea typeface="Montserrat"/>
              <a:cs typeface="Montserrat"/>
              <a:sym typeface="Montserrat"/>
            </a:endParaRPr>
          </a:p>
          <a:p>
            <a:pPr marL="0" lvl="0" indent="0" algn="l" rtl="0">
              <a:lnSpc>
                <a:spcPct val="100000"/>
              </a:lnSpc>
              <a:spcBef>
                <a:spcPts val="1200"/>
              </a:spcBef>
              <a:spcAft>
                <a:spcPts val="0"/>
              </a:spcAft>
              <a:buNone/>
            </a:pPr>
            <a:r>
              <a:rPr lang="en" sz="1500">
                <a:latin typeface="Montserrat"/>
                <a:ea typeface="Montserrat"/>
                <a:cs typeface="Montserrat"/>
                <a:sym typeface="Montserrat"/>
              </a:rPr>
              <a:t>Proof of Concept (PoC)</a:t>
            </a:r>
            <a:endParaRPr sz="1500">
              <a:latin typeface="Montserrat"/>
              <a:ea typeface="Montserrat"/>
              <a:cs typeface="Montserrat"/>
              <a:sym typeface="Montserrat"/>
            </a:endParaRPr>
          </a:p>
          <a:p>
            <a:pPr marL="0" lvl="0" indent="0" algn="l" rtl="0">
              <a:lnSpc>
                <a:spcPct val="100000"/>
              </a:lnSpc>
              <a:spcBef>
                <a:spcPts val="1200"/>
              </a:spcBef>
              <a:spcAft>
                <a:spcPts val="0"/>
              </a:spcAft>
              <a:buNone/>
            </a:pPr>
            <a:endParaRPr sz="1500">
              <a:latin typeface="Montserrat"/>
              <a:ea typeface="Montserrat"/>
              <a:cs typeface="Montserrat"/>
              <a:sym typeface="Montserrat"/>
            </a:endParaRPr>
          </a:p>
          <a:p>
            <a:pPr marL="0" lvl="0" indent="0" algn="l" rtl="0">
              <a:lnSpc>
                <a:spcPct val="100000"/>
              </a:lnSpc>
              <a:spcBef>
                <a:spcPts val="1200"/>
              </a:spcBef>
              <a:spcAft>
                <a:spcPts val="1200"/>
              </a:spcAft>
              <a:buNone/>
            </a:pPr>
            <a:r>
              <a:rPr lang="en" sz="1500">
                <a:latin typeface="Montserrat"/>
                <a:ea typeface="Montserrat"/>
                <a:cs typeface="Montserrat"/>
                <a:sym typeface="Montserrat"/>
              </a:rPr>
              <a:t>Pilot</a:t>
            </a:r>
            <a:endParaRPr sz="1500">
              <a:latin typeface="Montserrat"/>
              <a:ea typeface="Montserrat"/>
              <a:cs typeface="Montserrat"/>
              <a:sym typeface="Montserrat"/>
            </a:endParaRPr>
          </a:p>
        </p:txBody>
      </p:sp>
      <p:sp>
        <p:nvSpPr>
          <p:cNvPr id="347" name="Google Shape;347;p48"/>
          <p:cNvSpPr/>
          <p:nvPr/>
        </p:nvSpPr>
        <p:spPr>
          <a:xfrm>
            <a:off x="-4270" y="0"/>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p48"/>
          <p:cNvSpPr txBox="1"/>
          <p:nvPr/>
        </p:nvSpPr>
        <p:spPr>
          <a:xfrm>
            <a:off x="-9600" y="4519"/>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Next Steps</a:t>
            </a:r>
            <a:endParaRPr sz="2000" b="1">
              <a:solidFill>
                <a:srgbClr val="FFFFFF"/>
              </a:solidFill>
              <a:latin typeface="Montserrat"/>
              <a:ea typeface="Montserrat"/>
              <a:cs typeface="Montserrat"/>
              <a:sym typeface="Montserrat"/>
            </a:endParaRPr>
          </a:p>
        </p:txBody>
      </p:sp>
      <p:sp>
        <p:nvSpPr>
          <p:cNvPr id="349" name="Google Shape;349;p48"/>
          <p:cNvSpPr/>
          <p:nvPr/>
        </p:nvSpPr>
        <p:spPr>
          <a:xfrm>
            <a:off x="1900138" y="1602686"/>
            <a:ext cx="425100" cy="425100"/>
          </a:xfrm>
          <a:prstGeom prst="ellipse">
            <a:avLst/>
          </a:prstGeom>
          <a:solidFill>
            <a:srgbClr val="0CB4E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lt1"/>
                </a:solidFill>
                <a:latin typeface="Montserrat"/>
                <a:ea typeface="Montserrat"/>
                <a:cs typeface="Montserrat"/>
                <a:sym typeface="Montserrat"/>
              </a:rPr>
              <a:t>1</a:t>
            </a:r>
            <a:endParaRPr b="1">
              <a:solidFill>
                <a:schemeClr val="lt1"/>
              </a:solidFill>
              <a:latin typeface="Montserrat"/>
              <a:ea typeface="Montserrat"/>
              <a:cs typeface="Montserrat"/>
              <a:sym typeface="Montserrat"/>
            </a:endParaRPr>
          </a:p>
        </p:txBody>
      </p:sp>
      <p:sp>
        <p:nvSpPr>
          <p:cNvPr id="350" name="Google Shape;350;p48"/>
          <p:cNvSpPr/>
          <p:nvPr/>
        </p:nvSpPr>
        <p:spPr>
          <a:xfrm>
            <a:off x="1900138" y="2367536"/>
            <a:ext cx="425100" cy="425100"/>
          </a:xfrm>
          <a:prstGeom prst="ellipse">
            <a:avLst/>
          </a:prstGeom>
          <a:solidFill>
            <a:srgbClr val="0CB4E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lt1"/>
                </a:solidFill>
                <a:latin typeface="Montserrat"/>
                <a:ea typeface="Montserrat"/>
                <a:cs typeface="Montserrat"/>
                <a:sym typeface="Montserrat"/>
              </a:rPr>
              <a:t>2</a:t>
            </a:r>
            <a:endParaRPr b="1">
              <a:solidFill>
                <a:schemeClr val="lt1"/>
              </a:solidFill>
              <a:latin typeface="Montserrat"/>
              <a:ea typeface="Montserrat"/>
              <a:cs typeface="Montserrat"/>
              <a:sym typeface="Montserrat"/>
            </a:endParaRPr>
          </a:p>
        </p:txBody>
      </p:sp>
      <p:sp>
        <p:nvSpPr>
          <p:cNvPr id="351" name="Google Shape;351;p48"/>
          <p:cNvSpPr/>
          <p:nvPr/>
        </p:nvSpPr>
        <p:spPr>
          <a:xfrm>
            <a:off x="1900138" y="3115714"/>
            <a:ext cx="425100" cy="425100"/>
          </a:xfrm>
          <a:prstGeom prst="ellipse">
            <a:avLst/>
          </a:prstGeom>
          <a:solidFill>
            <a:srgbClr val="0CB4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b="1">
                <a:solidFill>
                  <a:schemeClr val="lt1"/>
                </a:solidFill>
                <a:latin typeface="Montserrat"/>
                <a:ea typeface="Montserrat"/>
                <a:cs typeface="Montserrat"/>
                <a:sym typeface="Montserrat"/>
              </a:rPr>
              <a:t>3</a:t>
            </a:r>
            <a:endParaRPr b="1">
              <a:solidFill>
                <a:schemeClr val="lt1"/>
              </a:solidFill>
              <a:latin typeface="Montserrat"/>
              <a:ea typeface="Montserrat"/>
              <a:cs typeface="Montserrat"/>
              <a:sym typeface="Montserra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053F72"/>
            </a:gs>
            <a:gs pos="26000">
              <a:srgbClr val="053F72"/>
            </a:gs>
            <a:gs pos="100000">
              <a:srgbClr val="0671C6"/>
            </a:gs>
          </a:gsLst>
          <a:lin ang="5400700" scaled="0"/>
        </a:gradFill>
        <a:effectLst/>
      </p:bgPr>
    </p:bg>
    <p:spTree>
      <p:nvGrpSpPr>
        <p:cNvPr id="1" name="Shape 355"/>
        <p:cNvGrpSpPr/>
        <p:nvPr/>
      </p:nvGrpSpPr>
      <p:grpSpPr>
        <a:xfrm>
          <a:off x="0" y="0"/>
          <a:ext cx="0" cy="0"/>
          <a:chOff x="0" y="0"/>
          <a:chExt cx="0" cy="0"/>
        </a:xfrm>
      </p:grpSpPr>
      <p:sp>
        <p:nvSpPr>
          <p:cNvPr id="356" name="Google Shape;356;p49"/>
          <p:cNvSpPr txBox="1">
            <a:spLocks noGrp="1"/>
          </p:cNvSpPr>
          <p:nvPr>
            <p:ph type="ctrTitle"/>
          </p:nvPr>
        </p:nvSpPr>
        <p:spPr>
          <a:xfrm>
            <a:off x="311708" y="1977941"/>
            <a:ext cx="8520600" cy="985200"/>
          </a:xfrm>
          <a:prstGeom prst="rect">
            <a:avLst/>
          </a:prstGeom>
        </p:spPr>
        <p:txBody>
          <a:bodyPr spcFirstLastPara="1" wrap="square" lIns="91425" tIns="91425" rIns="91425" bIns="91425" anchor="t" anchorCtr="0">
            <a:spAutoFit/>
          </a:bodyPr>
          <a:lstStyle/>
          <a:p>
            <a:pPr marL="0" lvl="0" indent="0" algn="ctr" rtl="0">
              <a:spcBef>
                <a:spcPts val="0"/>
              </a:spcBef>
              <a:spcAft>
                <a:spcPts val="0"/>
              </a:spcAft>
              <a:buNone/>
            </a:pPr>
            <a:r>
              <a:rPr lang="en" b="1">
                <a:solidFill>
                  <a:srgbClr val="FFFFFF"/>
                </a:solidFill>
                <a:latin typeface="Montserrat"/>
                <a:ea typeface="Montserrat"/>
                <a:cs typeface="Montserrat"/>
                <a:sym typeface="Montserrat"/>
              </a:rPr>
              <a:t>Questions?</a:t>
            </a:r>
            <a:endParaRPr b="1">
              <a:solidFill>
                <a:srgbClr val="FFFFFF"/>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5"/>
          <p:cNvSpPr/>
          <p:nvPr/>
        </p:nvSpPr>
        <p:spPr>
          <a:xfrm>
            <a:off x="-19950" y="634500"/>
            <a:ext cx="2946000" cy="4509000"/>
          </a:xfrm>
          <a:prstGeom prst="rect">
            <a:avLst/>
          </a:prstGeom>
          <a:solidFill>
            <a:srgbClr val="0CB4E9">
              <a:alpha val="1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25"/>
          <p:cNvSpPr txBox="1"/>
          <p:nvPr/>
        </p:nvSpPr>
        <p:spPr>
          <a:xfrm>
            <a:off x="275700" y="985250"/>
            <a:ext cx="2250300" cy="3694200"/>
          </a:xfrm>
          <a:prstGeom prst="rect">
            <a:avLst/>
          </a:prstGeom>
          <a:noFill/>
          <a:ln>
            <a:noFill/>
          </a:ln>
        </p:spPr>
        <p:txBody>
          <a:bodyPr spcFirstLastPara="1" wrap="square" lIns="68575" tIns="34275" rIns="68575" bIns="34275" anchor="t" anchorCtr="0">
            <a:spAutoFit/>
          </a:bodyPr>
          <a:lstStyle/>
          <a:p>
            <a:pPr marL="127000" marR="0" lvl="0" indent="-127000" algn="l" rtl="0">
              <a:lnSpc>
                <a:spcPct val="100000"/>
              </a:lnSpc>
              <a:spcBef>
                <a:spcPts val="0"/>
              </a:spcBef>
              <a:spcAft>
                <a:spcPts val="0"/>
              </a:spcAft>
              <a:buClr>
                <a:srgbClr val="0671C6"/>
              </a:buClr>
              <a:buSzPts val="1200"/>
              <a:buFont typeface="Montserrat"/>
              <a:buChar char="•"/>
            </a:pPr>
            <a:r>
              <a:rPr lang="en" sz="1200">
                <a:solidFill>
                  <a:schemeClr val="dk2"/>
                </a:solidFill>
                <a:latin typeface="Montserrat"/>
                <a:ea typeface="Montserrat"/>
                <a:cs typeface="Montserrat"/>
                <a:sym typeface="Montserrat"/>
              </a:rPr>
              <a:t>A unified employee experience platform that brings intranet, communications, training and work management together</a:t>
            </a:r>
            <a:br>
              <a:rPr lang="en" sz="1200">
                <a:solidFill>
                  <a:schemeClr val="dk2"/>
                </a:solidFill>
                <a:latin typeface="Montserrat"/>
                <a:ea typeface="Montserrat"/>
                <a:cs typeface="Montserrat"/>
                <a:sym typeface="Montserrat"/>
              </a:rPr>
            </a:br>
            <a:endParaRPr sz="1200">
              <a:solidFill>
                <a:schemeClr val="dk2"/>
              </a:solidFill>
              <a:latin typeface="Montserrat"/>
              <a:ea typeface="Montserrat"/>
              <a:cs typeface="Montserrat"/>
              <a:sym typeface="Montserrat"/>
            </a:endParaRPr>
          </a:p>
          <a:p>
            <a:pPr marL="127000" marR="0" lvl="0" indent="-127000" algn="l" rtl="0">
              <a:lnSpc>
                <a:spcPct val="100000"/>
              </a:lnSpc>
              <a:spcBef>
                <a:spcPts val="300"/>
              </a:spcBef>
              <a:spcAft>
                <a:spcPts val="0"/>
              </a:spcAft>
              <a:buClr>
                <a:srgbClr val="0671C6"/>
              </a:buClr>
              <a:buSzPts val="1200"/>
              <a:buFont typeface="Montserrat"/>
              <a:buChar char="•"/>
            </a:pPr>
            <a:r>
              <a:rPr lang="en" sz="1200">
                <a:solidFill>
                  <a:schemeClr val="dk2"/>
                </a:solidFill>
                <a:latin typeface="Montserrat"/>
                <a:ea typeface="Montserrat"/>
                <a:cs typeface="Montserrat"/>
                <a:sym typeface="Montserrat"/>
              </a:rPr>
              <a:t>An opportunity to provide adaptable, intuitive and complete employee experience to our agents</a:t>
            </a:r>
            <a:br>
              <a:rPr lang="en" sz="1200">
                <a:solidFill>
                  <a:schemeClr val="dk2"/>
                </a:solidFill>
                <a:latin typeface="Montserrat"/>
                <a:ea typeface="Montserrat"/>
                <a:cs typeface="Montserrat"/>
                <a:sym typeface="Montserrat"/>
              </a:rPr>
            </a:br>
            <a:endParaRPr sz="1200">
              <a:solidFill>
                <a:schemeClr val="dk2"/>
              </a:solidFill>
              <a:latin typeface="Montserrat"/>
              <a:ea typeface="Montserrat"/>
              <a:cs typeface="Montserrat"/>
              <a:sym typeface="Montserrat"/>
            </a:endParaRPr>
          </a:p>
          <a:p>
            <a:pPr marL="127000" marR="0" lvl="0" indent="-127000" algn="l" rtl="0">
              <a:lnSpc>
                <a:spcPct val="100000"/>
              </a:lnSpc>
              <a:spcBef>
                <a:spcPts val="300"/>
              </a:spcBef>
              <a:spcAft>
                <a:spcPts val="0"/>
              </a:spcAft>
              <a:buClr>
                <a:srgbClr val="0671C6"/>
              </a:buClr>
              <a:buSzPts val="1200"/>
              <a:buFont typeface="Montserrat"/>
              <a:buChar char="•"/>
            </a:pPr>
            <a:r>
              <a:rPr lang="en" sz="1200">
                <a:solidFill>
                  <a:schemeClr val="dk2"/>
                </a:solidFill>
                <a:latin typeface="Montserrat"/>
                <a:ea typeface="Montserrat"/>
                <a:cs typeface="Montserrat"/>
                <a:sym typeface="Montserrat"/>
              </a:rPr>
              <a:t>Ranked highly by IDC, Gartner, &amp; Forrester in the field of packaged intranet &amp; digital workspaces </a:t>
            </a:r>
            <a:br>
              <a:rPr lang="en" sz="1200">
                <a:solidFill>
                  <a:schemeClr val="dk2"/>
                </a:solidFill>
                <a:latin typeface="Montserrat"/>
                <a:ea typeface="Montserrat"/>
                <a:cs typeface="Montserrat"/>
                <a:sym typeface="Montserrat"/>
              </a:rPr>
            </a:br>
            <a:endParaRPr sz="1200">
              <a:solidFill>
                <a:schemeClr val="dk2"/>
              </a:solidFill>
              <a:latin typeface="Montserrat"/>
              <a:ea typeface="Montserrat"/>
              <a:cs typeface="Montserrat"/>
              <a:sym typeface="Montserrat"/>
            </a:endParaRPr>
          </a:p>
          <a:p>
            <a:pPr marL="127000" marR="0" lvl="0" indent="-127000" algn="l" rtl="0">
              <a:lnSpc>
                <a:spcPct val="100000"/>
              </a:lnSpc>
              <a:spcBef>
                <a:spcPts val="300"/>
              </a:spcBef>
              <a:spcAft>
                <a:spcPts val="0"/>
              </a:spcAft>
              <a:buClr>
                <a:srgbClr val="0671C6"/>
              </a:buClr>
              <a:buSzPts val="1200"/>
              <a:buFont typeface="Montserrat"/>
              <a:buChar char="•"/>
            </a:pPr>
            <a:r>
              <a:rPr lang="en" sz="1200">
                <a:solidFill>
                  <a:schemeClr val="dk2"/>
                </a:solidFill>
                <a:latin typeface="Montserrat"/>
                <a:ea typeface="Montserrat"/>
                <a:cs typeface="Montserrat"/>
                <a:sym typeface="Montserrat"/>
              </a:rPr>
              <a:t>Subscription based – scalable and sustainable</a:t>
            </a:r>
            <a:endParaRPr sz="1200">
              <a:solidFill>
                <a:schemeClr val="dk2"/>
              </a:solidFill>
              <a:latin typeface="Montserrat"/>
              <a:ea typeface="Montserrat"/>
              <a:cs typeface="Montserrat"/>
              <a:sym typeface="Montserrat"/>
            </a:endParaRPr>
          </a:p>
        </p:txBody>
      </p:sp>
      <p:grpSp>
        <p:nvGrpSpPr>
          <p:cNvPr id="133" name="Google Shape;133;p25"/>
          <p:cNvGrpSpPr/>
          <p:nvPr/>
        </p:nvGrpSpPr>
        <p:grpSpPr>
          <a:xfrm rot="500019">
            <a:off x="4939403" y="1886712"/>
            <a:ext cx="928311" cy="1054430"/>
            <a:chOff x="5254225" y="1754125"/>
            <a:chExt cx="1143134" cy="1143332"/>
          </a:xfrm>
        </p:grpSpPr>
        <p:sp>
          <p:nvSpPr>
            <p:cNvPr id="134" name="Google Shape;134;p25"/>
            <p:cNvSpPr/>
            <p:nvPr/>
          </p:nvSpPr>
          <p:spPr>
            <a:xfrm rot="6317579">
              <a:off x="5360339" y="1860521"/>
              <a:ext cx="930908" cy="930541"/>
            </a:xfrm>
            <a:custGeom>
              <a:avLst/>
              <a:gdLst/>
              <a:ahLst/>
              <a:cxnLst/>
              <a:rect l="l" t="t" r="r" b="b"/>
              <a:pathLst>
                <a:path w="2806075" h="2583030" extrusionOk="0">
                  <a:moveTo>
                    <a:pt x="0" y="2529773"/>
                  </a:moveTo>
                  <a:cubicBezTo>
                    <a:pt x="883044" y="1542496"/>
                    <a:pt x="1009501" y="824341"/>
                    <a:pt x="1160724" y="0"/>
                  </a:cubicBezTo>
                  <a:lnTo>
                    <a:pt x="1617026" y="0"/>
                  </a:lnTo>
                  <a:cubicBezTo>
                    <a:pt x="1775744" y="794361"/>
                    <a:pt x="1938637" y="1675459"/>
                    <a:pt x="2806075" y="2583030"/>
                  </a:cubicBezTo>
                  <a:cubicBezTo>
                    <a:pt x="1905486" y="1898481"/>
                    <a:pt x="884383" y="1779419"/>
                    <a:pt x="0" y="2529773"/>
                  </a:cubicBezTo>
                  <a:close/>
                </a:path>
              </a:pathLst>
            </a:custGeom>
            <a:gradFill>
              <a:gsLst>
                <a:gs pos="0">
                  <a:srgbClr val="F5FAFD"/>
                </a:gs>
                <a:gs pos="85000">
                  <a:srgbClr val="C3DCF1"/>
                </a:gs>
                <a:gs pos="100000">
                  <a:srgbClr val="C3DCF1"/>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5" name="Google Shape;135;p25"/>
            <p:cNvSpPr/>
            <p:nvPr/>
          </p:nvSpPr>
          <p:spPr>
            <a:xfrm rot="921333">
              <a:off x="5504400" y="2070034"/>
              <a:ext cx="761302" cy="236561"/>
            </a:xfrm>
            <a:custGeom>
              <a:avLst/>
              <a:gdLst/>
              <a:ahLst/>
              <a:cxnLst/>
              <a:rect l="l" t="t" r="r" b="b"/>
              <a:pathLst>
                <a:path w="1521502" h="713077" extrusionOk="0">
                  <a:moveTo>
                    <a:pt x="0" y="0"/>
                  </a:moveTo>
                  <a:cubicBezTo>
                    <a:pt x="241092" y="274820"/>
                    <a:pt x="343841" y="380688"/>
                    <a:pt x="626155" y="520596"/>
                  </a:cubicBezTo>
                  <a:cubicBezTo>
                    <a:pt x="908469" y="660504"/>
                    <a:pt x="1302895" y="722026"/>
                    <a:pt x="1521502" y="712033"/>
                  </a:cubicBezTo>
                </a:path>
              </a:pathLst>
            </a:custGeom>
            <a:noFill/>
            <a:ln w="28575" cap="flat" cmpd="sng">
              <a:solidFill>
                <a:schemeClr val="accent2"/>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6" name="Google Shape;136;p25"/>
            <p:cNvSpPr/>
            <p:nvPr/>
          </p:nvSpPr>
          <p:spPr>
            <a:xfrm rot="-9878667" flipH="1">
              <a:off x="5427329" y="2347169"/>
              <a:ext cx="761302" cy="236561"/>
            </a:xfrm>
            <a:custGeom>
              <a:avLst/>
              <a:gdLst/>
              <a:ahLst/>
              <a:cxnLst/>
              <a:rect l="l" t="t" r="r" b="b"/>
              <a:pathLst>
                <a:path w="1521502" h="713077" extrusionOk="0">
                  <a:moveTo>
                    <a:pt x="0" y="0"/>
                  </a:moveTo>
                  <a:cubicBezTo>
                    <a:pt x="241092" y="274820"/>
                    <a:pt x="343841" y="380688"/>
                    <a:pt x="626155" y="520596"/>
                  </a:cubicBezTo>
                  <a:cubicBezTo>
                    <a:pt x="908469" y="660504"/>
                    <a:pt x="1302895" y="722026"/>
                    <a:pt x="1521502" y="712033"/>
                  </a:cubicBezTo>
                </a:path>
              </a:pathLst>
            </a:custGeom>
            <a:noFill/>
            <a:ln w="28575" cap="flat" cmpd="sng">
              <a:solidFill>
                <a:schemeClr val="accent2"/>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37" name="Google Shape;137;p25"/>
          <p:cNvSpPr/>
          <p:nvPr/>
        </p:nvSpPr>
        <p:spPr>
          <a:xfrm>
            <a:off x="3104550" y="788791"/>
            <a:ext cx="2175300" cy="2175000"/>
          </a:xfrm>
          <a:prstGeom prst="donut">
            <a:avLst>
              <a:gd name="adj" fmla="val 3234"/>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38" name="Google Shape;138;p25"/>
          <p:cNvSpPr txBox="1"/>
          <p:nvPr/>
        </p:nvSpPr>
        <p:spPr>
          <a:xfrm>
            <a:off x="3499850" y="962375"/>
            <a:ext cx="1383000" cy="692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100">
                <a:latin typeface="Montserrat"/>
                <a:ea typeface="Montserrat"/>
                <a:cs typeface="Montserrat"/>
                <a:sym typeface="Montserrat"/>
              </a:rPr>
              <a:t>Apps to be replaced by MangoApps</a:t>
            </a:r>
            <a:endParaRPr sz="1100">
              <a:latin typeface="Montserrat"/>
              <a:ea typeface="Montserrat"/>
              <a:cs typeface="Montserrat"/>
              <a:sym typeface="Montserrat"/>
            </a:endParaRPr>
          </a:p>
        </p:txBody>
      </p:sp>
      <p:pic>
        <p:nvPicPr>
          <p:cNvPr id="139" name="Google Shape;139;p25"/>
          <p:cNvPicPr preferRelativeResize="0"/>
          <p:nvPr/>
        </p:nvPicPr>
        <p:blipFill>
          <a:blip r:embed="rId3">
            <a:alphaModFix/>
          </a:blip>
          <a:stretch>
            <a:fillRect/>
          </a:stretch>
        </p:blipFill>
        <p:spPr>
          <a:xfrm>
            <a:off x="5458350" y="1345166"/>
            <a:ext cx="3559274" cy="3608234"/>
          </a:xfrm>
          <a:prstGeom prst="rect">
            <a:avLst/>
          </a:prstGeom>
          <a:noFill/>
          <a:ln>
            <a:noFill/>
          </a:ln>
        </p:spPr>
      </p:pic>
      <p:sp>
        <p:nvSpPr>
          <p:cNvPr id="140" name="Google Shape;140;p25"/>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25"/>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Digital Workspace</a:t>
            </a:r>
            <a:endParaRPr sz="2000" b="1">
              <a:solidFill>
                <a:srgbClr val="FFFFFF"/>
              </a:solidFill>
              <a:latin typeface="Montserrat"/>
              <a:ea typeface="Montserrat"/>
              <a:cs typeface="Montserrat"/>
              <a:sym typeface="Montserrat"/>
            </a:endParaRPr>
          </a:p>
        </p:txBody>
      </p:sp>
      <p:grpSp>
        <p:nvGrpSpPr>
          <p:cNvPr id="142" name="Google Shape;142;p25"/>
          <p:cNvGrpSpPr/>
          <p:nvPr/>
        </p:nvGrpSpPr>
        <p:grpSpPr>
          <a:xfrm>
            <a:off x="3514419" y="1595964"/>
            <a:ext cx="1353455" cy="870620"/>
            <a:chOff x="962557" y="1778374"/>
            <a:chExt cx="2177373" cy="1400611"/>
          </a:xfrm>
        </p:grpSpPr>
        <p:sp>
          <p:nvSpPr>
            <p:cNvPr id="143" name="Google Shape;143;p25"/>
            <p:cNvSpPr/>
            <p:nvPr/>
          </p:nvSpPr>
          <p:spPr>
            <a:xfrm>
              <a:off x="2506030" y="2541446"/>
              <a:ext cx="633900" cy="633900"/>
            </a:xfrm>
            <a:prstGeom prst="roundRect">
              <a:avLst>
                <a:gd name="adj" fmla="val 15682"/>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44" name="Google Shape;144;p25"/>
            <p:cNvGrpSpPr/>
            <p:nvPr/>
          </p:nvGrpSpPr>
          <p:grpSpPr>
            <a:xfrm>
              <a:off x="962557" y="1778374"/>
              <a:ext cx="633951" cy="633951"/>
              <a:chOff x="2527537" y="1227677"/>
              <a:chExt cx="483600" cy="483600"/>
            </a:xfrm>
          </p:grpSpPr>
          <p:grpSp>
            <p:nvGrpSpPr>
              <p:cNvPr id="145" name="Google Shape;145;p25"/>
              <p:cNvGrpSpPr/>
              <p:nvPr/>
            </p:nvGrpSpPr>
            <p:grpSpPr>
              <a:xfrm>
                <a:off x="2563101" y="1455235"/>
                <a:ext cx="412533" cy="80912"/>
                <a:chOff x="2560958" y="1924559"/>
                <a:chExt cx="412533" cy="80912"/>
              </a:xfrm>
            </p:grpSpPr>
            <p:sp>
              <p:nvSpPr>
                <p:cNvPr id="146" name="Google Shape;146;p25"/>
                <p:cNvSpPr/>
                <p:nvPr/>
              </p:nvSpPr>
              <p:spPr>
                <a:xfrm>
                  <a:off x="2560958" y="1924559"/>
                  <a:ext cx="60108" cy="63766"/>
                </a:xfrm>
                <a:custGeom>
                  <a:avLst/>
                  <a:gdLst/>
                  <a:ahLst/>
                  <a:cxnLst/>
                  <a:rect l="l" t="t" r="r" b="b"/>
                  <a:pathLst>
                    <a:path w="60108" h="63766" extrusionOk="0">
                      <a:moveTo>
                        <a:pt x="30290" y="0"/>
                      </a:moveTo>
                      <a:cubicBezTo>
                        <a:pt x="37097" y="89"/>
                        <a:pt x="42704" y="1676"/>
                        <a:pt x="47111" y="4760"/>
                      </a:cubicBezTo>
                      <a:cubicBezTo>
                        <a:pt x="51518" y="7844"/>
                        <a:pt x="54788" y="11894"/>
                        <a:pt x="56922" y="16909"/>
                      </a:cubicBezTo>
                      <a:cubicBezTo>
                        <a:pt x="59057" y="21924"/>
                        <a:pt x="60119" y="27372"/>
                        <a:pt x="60108" y="33253"/>
                      </a:cubicBezTo>
                      <a:cubicBezTo>
                        <a:pt x="60106" y="33943"/>
                        <a:pt x="60082" y="34676"/>
                        <a:pt x="60037" y="35451"/>
                      </a:cubicBezTo>
                      <a:cubicBezTo>
                        <a:pt x="59991" y="36226"/>
                        <a:pt x="59939" y="37016"/>
                        <a:pt x="59880" y="37819"/>
                      </a:cubicBezTo>
                      <a:lnTo>
                        <a:pt x="17255" y="37819"/>
                      </a:lnTo>
                      <a:cubicBezTo>
                        <a:pt x="18143" y="41775"/>
                        <a:pt x="19881" y="44764"/>
                        <a:pt x="22469" y="46788"/>
                      </a:cubicBezTo>
                      <a:cubicBezTo>
                        <a:pt x="25057" y="48812"/>
                        <a:pt x="28309" y="49828"/>
                        <a:pt x="32225" y="49835"/>
                      </a:cubicBezTo>
                      <a:cubicBezTo>
                        <a:pt x="35094" y="49852"/>
                        <a:pt x="37698" y="49361"/>
                        <a:pt x="40038" y="48362"/>
                      </a:cubicBezTo>
                      <a:cubicBezTo>
                        <a:pt x="42379" y="47363"/>
                        <a:pt x="44726" y="45756"/>
                        <a:pt x="47080" y="43541"/>
                      </a:cubicBezTo>
                      <a:lnTo>
                        <a:pt x="57022" y="52347"/>
                      </a:lnTo>
                      <a:cubicBezTo>
                        <a:pt x="54173" y="55920"/>
                        <a:pt x="50673" y="58708"/>
                        <a:pt x="46523" y="60711"/>
                      </a:cubicBezTo>
                      <a:cubicBezTo>
                        <a:pt x="42374" y="62714"/>
                        <a:pt x="37532" y="63732"/>
                        <a:pt x="31997" y="63766"/>
                      </a:cubicBezTo>
                      <a:cubicBezTo>
                        <a:pt x="22614" y="63619"/>
                        <a:pt x="14982" y="60687"/>
                        <a:pt x="9099" y="54970"/>
                      </a:cubicBezTo>
                      <a:cubicBezTo>
                        <a:pt x="3217" y="49254"/>
                        <a:pt x="184" y="41634"/>
                        <a:pt x="0" y="32112"/>
                      </a:cubicBezTo>
                      <a:lnTo>
                        <a:pt x="0" y="31884"/>
                      </a:lnTo>
                      <a:cubicBezTo>
                        <a:pt x="44" y="25982"/>
                        <a:pt x="1341" y="20635"/>
                        <a:pt x="3891" y="15842"/>
                      </a:cubicBezTo>
                      <a:cubicBezTo>
                        <a:pt x="6441" y="11049"/>
                        <a:pt x="9981" y="7228"/>
                        <a:pt x="14512" y="4379"/>
                      </a:cubicBezTo>
                      <a:cubicBezTo>
                        <a:pt x="19043" y="1529"/>
                        <a:pt x="24303" y="70"/>
                        <a:pt x="30290" y="0"/>
                      </a:cubicBezTo>
                      <a:close/>
                      <a:moveTo>
                        <a:pt x="30282" y="13931"/>
                      </a:moveTo>
                      <a:cubicBezTo>
                        <a:pt x="26666" y="13981"/>
                        <a:pt x="23729" y="15168"/>
                        <a:pt x="21469" y="17492"/>
                      </a:cubicBezTo>
                      <a:cubicBezTo>
                        <a:pt x="19210" y="19816"/>
                        <a:pt x="17729" y="22977"/>
                        <a:pt x="17027" y="26975"/>
                      </a:cubicBezTo>
                      <a:lnTo>
                        <a:pt x="43206" y="26975"/>
                      </a:lnTo>
                      <a:cubicBezTo>
                        <a:pt x="42675" y="23028"/>
                        <a:pt x="41308" y="19881"/>
                        <a:pt x="39104" y="17535"/>
                      </a:cubicBezTo>
                      <a:cubicBezTo>
                        <a:pt x="36901" y="15189"/>
                        <a:pt x="33960" y="13988"/>
                        <a:pt x="30282" y="13931"/>
                      </a:cubicBezTo>
                      <a:close/>
                    </a:path>
                  </a:pathLst>
                </a:custGeom>
                <a:solidFill>
                  <a:schemeClr val="accent2"/>
                </a:solidFill>
                <a:ln>
                  <a:noFill/>
                </a:ln>
              </p:spPr>
              <p:txBody>
                <a:bodyPr spcFirstLastPara="1" wrap="square" lIns="91425" tIns="45725" rIns="91425" bIns="45725" anchor="t" anchorCtr="0">
                  <a:noAutofit/>
                </a:bodyPr>
                <a:lstStyle/>
                <a:p>
                  <a:pPr marL="0" marR="0" lvl="0" indent="0" algn="ctr" rtl="0">
                    <a:spcBef>
                      <a:spcPts val="0"/>
                    </a:spcBef>
                    <a:spcAft>
                      <a:spcPts val="0"/>
                    </a:spcAft>
                    <a:buNone/>
                  </a:pPr>
                  <a:endParaRPr sz="900" b="1">
                    <a:solidFill>
                      <a:schemeClr val="accent2"/>
                    </a:solidFill>
                    <a:latin typeface="Montserrat"/>
                    <a:ea typeface="Montserrat"/>
                    <a:cs typeface="Montserrat"/>
                    <a:sym typeface="Montserrat"/>
                  </a:endParaRPr>
                </a:p>
              </p:txBody>
            </p:sp>
            <p:sp>
              <p:nvSpPr>
                <p:cNvPr id="147" name="Google Shape;147;p25"/>
                <p:cNvSpPr/>
                <p:nvPr/>
              </p:nvSpPr>
              <p:spPr>
                <a:xfrm>
                  <a:off x="2630606" y="1924559"/>
                  <a:ext cx="56107" cy="62394"/>
                </a:xfrm>
                <a:custGeom>
                  <a:avLst/>
                  <a:gdLst/>
                  <a:ahLst/>
                  <a:cxnLst/>
                  <a:rect l="l" t="t" r="r" b="b"/>
                  <a:pathLst>
                    <a:path w="56107" h="62394" extrusionOk="0">
                      <a:moveTo>
                        <a:pt x="35317" y="0"/>
                      </a:moveTo>
                      <a:cubicBezTo>
                        <a:pt x="41931" y="69"/>
                        <a:pt x="47039" y="2101"/>
                        <a:pt x="50639" y="6096"/>
                      </a:cubicBezTo>
                      <a:cubicBezTo>
                        <a:pt x="54239" y="10092"/>
                        <a:pt x="56062" y="15637"/>
                        <a:pt x="56107" y="22732"/>
                      </a:cubicBezTo>
                      <a:lnTo>
                        <a:pt x="56107" y="62394"/>
                      </a:lnTo>
                      <a:lnTo>
                        <a:pt x="38748" y="62394"/>
                      </a:lnTo>
                      <a:lnTo>
                        <a:pt x="38748" y="28218"/>
                      </a:lnTo>
                      <a:cubicBezTo>
                        <a:pt x="38724" y="24099"/>
                        <a:pt x="37800" y="20994"/>
                        <a:pt x="35974" y="18903"/>
                      </a:cubicBezTo>
                      <a:cubicBezTo>
                        <a:pt x="34149" y="16812"/>
                        <a:pt x="31566" y="15764"/>
                        <a:pt x="28225" y="15760"/>
                      </a:cubicBezTo>
                      <a:cubicBezTo>
                        <a:pt x="24870" y="15764"/>
                        <a:pt x="22230" y="16812"/>
                        <a:pt x="20305" y="18903"/>
                      </a:cubicBezTo>
                      <a:cubicBezTo>
                        <a:pt x="18379" y="20994"/>
                        <a:pt x="17398" y="24099"/>
                        <a:pt x="17359" y="28218"/>
                      </a:cubicBezTo>
                      <a:lnTo>
                        <a:pt x="17359" y="62394"/>
                      </a:lnTo>
                      <a:lnTo>
                        <a:pt x="0" y="62394"/>
                      </a:lnTo>
                      <a:lnTo>
                        <a:pt x="0" y="1143"/>
                      </a:lnTo>
                      <a:lnTo>
                        <a:pt x="17359" y="1143"/>
                      </a:lnTo>
                      <a:lnTo>
                        <a:pt x="17359" y="9821"/>
                      </a:lnTo>
                      <a:cubicBezTo>
                        <a:pt x="19309" y="7164"/>
                        <a:pt x="21701" y="4885"/>
                        <a:pt x="24537" y="2984"/>
                      </a:cubicBezTo>
                      <a:cubicBezTo>
                        <a:pt x="27372" y="1083"/>
                        <a:pt x="30966" y="88"/>
                        <a:pt x="35317" y="0"/>
                      </a:cubicBezTo>
                      <a:close/>
                    </a:path>
                  </a:pathLst>
                </a:custGeom>
                <a:solidFill>
                  <a:schemeClr val="accent2"/>
                </a:solidFill>
                <a:ln>
                  <a:noFill/>
                </a:ln>
              </p:spPr>
              <p:txBody>
                <a:bodyPr spcFirstLastPara="1" wrap="square" lIns="91425" tIns="45725" rIns="91425" bIns="45725" anchor="t" anchorCtr="0">
                  <a:noAutofit/>
                </a:bodyPr>
                <a:lstStyle/>
                <a:p>
                  <a:pPr marL="0" marR="0" lvl="0" indent="0" algn="ctr" rtl="0">
                    <a:spcBef>
                      <a:spcPts val="0"/>
                    </a:spcBef>
                    <a:spcAft>
                      <a:spcPts val="0"/>
                    </a:spcAft>
                    <a:buNone/>
                  </a:pPr>
                  <a:endParaRPr sz="900" b="1">
                    <a:solidFill>
                      <a:schemeClr val="accent2"/>
                    </a:solidFill>
                    <a:latin typeface="Montserrat"/>
                    <a:ea typeface="Montserrat"/>
                    <a:cs typeface="Montserrat"/>
                    <a:sym typeface="Montserrat"/>
                  </a:endParaRPr>
                </a:p>
              </p:txBody>
            </p:sp>
            <p:sp>
              <p:nvSpPr>
                <p:cNvPr id="148" name="Google Shape;148;p25"/>
                <p:cNvSpPr/>
                <p:nvPr/>
              </p:nvSpPr>
              <p:spPr>
                <a:xfrm>
                  <a:off x="2694538" y="1924560"/>
                  <a:ext cx="64337" cy="80911"/>
                </a:xfrm>
                <a:custGeom>
                  <a:avLst/>
                  <a:gdLst/>
                  <a:ahLst/>
                  <a:cxnLst/>
                  <a:rect l="l" t="t" r="r" b="b"/>
                  <a:pathLst>
                    <a:path w="64337" h="80911" extrusionOk="0">
                      <a:moveTo>
                        <a:pt x="27194" y="0"/>
                      </a:moveTo>
                      <a:cubicBezTo>
                        <a:pt x="31878" y="60"/>
                        <a:pt x="35775" y="940"/>
                        <a:pt x="38887" y="2641"/>
                      </a:cubicBezTo>
                      <a:cubicBezTo>
                        <a:pt x="41998" y="4342"/>
                        <a:pt x="44695" y="6507"/>
                        <a:pt x="46977" y="9135"/>
                      </a:cubicBezTo>
                      <a:lnTo>
                        <a:pt x="46977" y="1143"/>
                      </a:lnTo>
                      <a:lnTo>
                        <a:pt x="64337" y="1143"/>
                      </a:lnTo>
                      <a:lnTo>
                        <a:pt x="64337" y="48572"/>
                      </a:lnTo>
                      <a:cubicBezTo>
                        <a:pt x="64318" y="59526"/>
                        <a:pt x="61729" y="67565"/>
                        <a:pt x="56571" y="72689"/>
                      </a:cubicBezTo>
                      <a:cubicBezTo>
                        <a:pt x="53716" y="75530"/>
                        <a:pt x="50088" y="77614"/>
                        <a:pt x="45687" y="78941"/>
                      </a:cubicBezTo>
                      <a:cubicBezTo>
                        <a:pt x="41287" y="80268"/>
                        <a:pt x="36114" y="80925"/>
                        <a:pt x="30167" y="80911"/>
                      </a:cubicBezTo>
                      <a:cubicBezTo>
                        <a:pt x="25171" y="80901"/>
                        <a:pt x="20385" y="80349"/>
                        <a:pt x="15807" y="79255"/>
                      </a:cubicBezTo>
                      <a:cubicBezTo>
                        <a:pt x="11229" y="78161"/>
                        <a:pt x="6988" y="76581"/>
                        <a:pt x="3084" y="74516"/>
                      </a:cubicBezTo>
                      <a:lnTo>
                        <a:pt x="9022" y="61486"/>
                      </a:lnTo>
                      <a:cubicBezTo>
                        <a:pt x="12125" y="63272"/>
                        <a:pt x="15343" y="64650"/>
                        <a:pt x="18677" y="65621"/>
                      </a:cubicBezTo>
                      <a:cubicBezTo>
                        <a:pt x="22011" y="66591"/>
                        <a:pt x="25688" y="67083"/>
                        <a:pt x="29710" y="67095"/>
                      </a:cubicBezTo>
                      <a:cubicBezTo>
                        <a:pt x="35642" y="67085"/>
                        <a:pt x="40045" y="65674"/>
                        <a:pt x="42918" y="62861"/>
                      </a:cubicBezTo>
                      <a:cubicBezTo>
                        <a:pt x="45791" y="60049"/>
                        <a:pt x="47220" y="55895"/>
                        <a:pt x="47206" y="50399"/>
                      </a:cubicBezTo>
                      <a:lnTo>
                        <a:pt x="47206" y="47430"/>
                      </a:lnTo>
                      <a:cubicBezTo>
                        <a:pt x="44700" y="50542"/>
                        <a:pt x="41879" y="52969"/>
                        <a:pt x="38744" y="54710"/>
                      </a:cubicBezTo>
                      <a:cubicBezTo>
                        <a:pt x="35609" y="56451"/>
                        <a:pt x="31759" y="57336"/>
                        <a:pt x="27194" y="57365"/>
                      </a:cubicBezTo>
                      <a:cubicBezTo>
                        <a:pt x="22360" y="57349"/>
                        <a:pt x="17893" y="56226"/>
                        <a:pt x="13793" y="53998"/>
                      </a:cubicBezTo>
                      <a:cubicBezTo>
                        <a:pt x="9693" y="51769"/>
                        <a:pt x="6387" y="48530"/>
                        <a:pt x="3875" y="44282"/>
                      </a:cubicBezTo>
                      <a:cubicBezTo>
                        <a:pt x="1363" y="40034"/>
                        <a:pt x="71" y="34872"/>
                        <a:pt x="0" y="28797"/>
                      </a:cubicBezTo>
                      <a:lnTo>
                        <a:pt x="0" y="28568"/>
                      </a:lnTo>
                      <a:cubicBezTo>
                        <a:pt x="75" y="22457"/>
                        <a:pt x="1384" y="17279"/>
                        <a:pt x="3926" y="13032"/>
                      </a:cubicBezTo>
                      <a:cubicBezTo>
                        <a:pt x="6468" y="8786"/>
                        <a:pt x="9791" y="5556"/>
                        <a:pt x="13895" y="3342"/>
                      </a:cubicBezTo>
                      <a:cubicBezTo>
                        <a:pt x="17999" y="1128"/>
                        <a:pt x="22432" y="14"/>
                        <a:pt x="27194" y="0"/>
                      </a:cubicBezTo>
                      <a:close/>
                      <a:moveTo>
                        <a:pt x="32226" y="14388"/>
                      </a:moveTo>
                      <a:cubicBezTo>
                        <a:pt x="27904" y="14457"/>
                        <a:pt x="24368" y="15777"/>
                        <a:pt x="21619" y="18348"/>
                      </a:cubicBezTo>
                      <a:cubicBezTo>
                        <a:pt x="18870" y="20918"/>
                        <a:pt x="17450" y="24325"/>
                        <a:pt x="17359" y="28568"/>
                      </a:cubicBezTo>
                      <a:lnTo>
                        <a:pt x="17359" y="28797"/>
                      </a:lnTo>
                      <a:cubicBezTo>
                        <a:pt x="17450" y="33090"/>
                        <a:pt x="18870" y="36511"/>
                        <a:pt x="21619" y="39060"/>
                      </a:cubicBezTo>
                      <a:cubicBezTo>
                        <a:pt x="24368" y="41610"/>
                        <a:pt x="27904" y="42915"/>
                        <a:pt x="32226" y="42977"/>
                      </a:cubicBezTo>
                      <a:cubicBezTo>
                        <a:pt x="36552" y="42908"/>
                        <a:pt x="40106" y="41588"/>
                        <a:pt x="42889" y="39018"/>
                      </a:cubicBezTo>
                      <a:cubicBezTo>
                        <a:pt x="45672" y="36447"/>
                        <a:pt x="47110" y="33040"/>
                        <a:pt x="47206" y="28797"/>
                      </a:cubicBezTo>
                      <a:lnTo>
                        <a:pt x="47206" y="28568"/>
                      </a:lnTo>
                      <a:cubicBezTo>
                        <a:pt x="47110" y="24325"/>
                        <a:pt x="45672" y="20918"/>
                        <a:pt x="42889" y="18348"/>
                      </a:cubicBezTo>
                      <a:cubicBezTo>
                        <a:pt x="40106" y="15777"/>
                        <a:pt x="36552" y="14457"/>
                        <a:pt x="32226" y="14388"/>
                      </a:cubicBezTo>
                      <a:close/>
                    </a:path>
                  </a:pathLst>
                </a:custGeom>
                <a:solidFill>
                  <a:schemeClr val="accent2"/>
                </a:solidFill>
                <a:ln>
                  <a:noFill/>
                </a:ln>
              </p:spPr>
              <p:txBody>
                <a:bodyPr spcFirstLastPara="1" wrap="square" lIns="91425" tIns="45725" rIns="91425" bIns="45725" anchor="t" anchorCtr="0">
                  <a:noAutofit/>
                </a:bodyPr>
                <a:lstStyle/>
                <a:p>
                  <a:pPr marL="0" marR="0" lvl="0" indent="0" algn="ctr" rtl="0">
                    <a:spcBef>
                      <a:spcPts val="0"/>
                    </a:spcBef>
                    <a:spcAft>
                      <a:spcPts val="0"/>
                    </a:spcAft>
                    <a:buNone/>
                  </a:pPr>
                  <a:endParaRPr sz="900" b="1">
                    <a:solidFill>
                      <a:schemeClr val="accent2"/>
                    </a:solidFill>
                    <a:latin typeface="Montserrat"/>
                    <a:ea typeface="Montserrat"/>
                    <a:cs typeface="Montserrat"/>
                    <a:sym typeface="Montserrat"/>
                  </a:endParaRPr>
                </a:p>
              </p:txBody>
            </p:sp>
            <p:sp>
              <p:nvSpPr>
                <p:cNvPr id="149" name="Google Shape;149;p25"/>
                <p:cNvSpPr/>
                <p:nvPr/>
              </p:nvSpPr>
              <p:spPr>
                <a:xfrm>
                  <a:off x="2837413" y="1924560"/>
                  <a:ext cx="64337" cy="80911"/>
                </a:xfrm>
                <a:custGeom>
                  <a:avLst/>
                  <a:gdLst/>
                  <a:ahLst/>
                  <a:cxnLst/>
                  <a:rect l="l" t="t" r="r" b="b"/>
                  <a:pathLst>
                    <a:path w="64337" h="80911" extrusionOk="0">
                      <a:moveTo>
                        <a:pt x="27194" y="0"/>
                      </a:moveTo>
                      <a:cubicBezTo>
                        <a:pt x="31878" y="60"/>
                        <a:pt x="35775" y="940"/>
                        <a:pt x="38887" y="2641"/>
                      </a:cubicBezTo>
                      <a:cubicBezTo>
                        <a:pt x="41998" y="4342"/>
                        <a:pt x="44695" y="6507"/>
                        <a:pt x="46977" y="9135"/>
                      </a:cubicBezTo>
                      <a:lnTo>
                        <a:pt x="46977" y="1143"/>
                      </a:lnTo>
                      <a:lnTo>
                        <a:pt x="64337" y="1143"/>
                      </a:lnTo>
                      <a:lnTo>
                        <a:pt x="64337" y="48572"/>
                      </a:lnTo>
                      <a:cubicBezTo>
                        <a:pt x="64318" y="59526"/>
                        <a:pt x="61729" y="67565"/>
                        <a:pt x="56571" y="72689"/>
                      </a:cubicBezTo>
                      <a:cubicBezTo>
                        <a:pt x="53716" y="75530"/>
                        <a:pt x="50088" y="77614"/>
                        <a:pt x="45687" y="78941"/>
                      </a:cubicBezTo>
                      <a:cubicBezTo>
                        <a:pt x="41287" y="80268"/>
                        <a:pt x="36114" y="80925"/>
                        <a:pt x="30167" y="80911"/>
                      </a:cubicBezTo>
                      <a:cubicBezTo>
                        <a:pt x="25171" y="80901"/>
                        <a:pt x="20385" y="80349"/>
                        <a:pt x="15807" y="79255"/>
                      </a:cubicBezTo>
                      <a:cubicBezTo>
                        <a:pt x="11229" y="78161"/>
                        <a:pt x="6988" y="76581"/>
                        <a:pt x="3084" y="74516"/>
                      </a:cubicBezTo>
                      <a:lnTo>
                        <a:pt x="9022" y="61486"/>
                      </a:lnTo>
                      <a:cubicBezTo>
                        <a:pt x="12125" y="63272"/>
                        <a:pt x="15343" y="64650"/>
                        <a:pt x="18677" y="65621"/>
                      </a:cubicBezTo>
                      <a:cubicBezTo>
                        <a:pt x="22011" y="66591"/>
                        <a:pt x="25688" y="67083"/>
                        <a:pt x="29710" y="67095"/>
                      </a:cubicBezTo>
                      <a:cubicBezTo>
                        <a:pt x="35642" y="67085"/>
                        <a:pt x="40045" y="65674"/>
                        <a:pt x="42918" y="62861"/>
                      </a:cubicBezTo>
                      <a:cubicBezTo>
                        <a:pt x="45791" y="60049"/>
                        <a:pt x="47220" y="55895"/>
                        <a:pt x="47206" y="50399"/>
                      </a:cubicBezTo>
                      <a:lnTo>
                        <a:pt x="47206" y="47430"/>
                      </a:lnTo>
                      <a:cubicBezTo>
                        <a:pt x="44700" y="50542"/>
                        <a:pt x="41879" y="52969"/>
                        <a:pt x="38744" y="54710"/>
                      </a:cubicBezTo>
                      <a:cubicBezTo>
                        <a:pt x="35609" y="56451"/>
                        <a:pt x="31759" y="57336"/>
                        <a:pt x="27194" y="57365"/>
                      </a:cubicBezTo>
                      <a:cubicBezTo>
                        <a:pt x="22360" y="57349"/>
                        <a:pt x="17893" y="56226"/>
                        <a:pt x="13793" y="53998"/>
                      </a:cubicBezTo>
                      <a:cubicBezTo>
                        <a:pt x="9693" y="51769"/>
                        <a:pt x="6387" y="48530"/>
                        <a:pt x="3875" y="44282"/>
                      </a:cubicBezTo>
                      <a:cubicBezTo>
                        <a:pt x="1363" y="40034"/>
                        <a:pt x="71" y="34872"/>
                        <a:pt x="0" y="28797"/>
                      </a:cubicBezTo>
                      <a:lnTo>
                        <a:pt x="0" y="28568"/>
                      </a:lnTo>
                      <a:cubicBezTo>
                        <a:pt x="75" y="22457"/>
                        <a:pt x="1384" y="17279"/>
                        <a:pt x="3926" y="13032"/>
                      </a:cubicBezTo>
                      <a:cubicBezTo>
                        <a:pt x="6468" y="8786"/>
                        <a:pt x="9791" y="5556"/>
                        <a:pt x="13895" y="3342"/>
                      </a:cubicBezTo>
                      <a:cubicBezTo>
                        <a:pt x="17999" y="1128"/>
                        <a:pt x="22432" y="14"/>
                        <a:pt x="27194" y="0"/>
                      </a:cubicBezTo>
                      <a:close/>
                      <a:moveTo>
                        <a:pt x="32226" y="14388"/>
                      </a:moveTo>
                      <a:cubicBezTo>
                        <a:pt x="27904" y="14457"/>
                        <a:pt x="24368" y="15777"/>
                        <a:pt x="21619" y="18348"/>
                      </a:cubicBezTo>
                      <a:cubicBezTo>
                        <a:pt x="18870" y="20918"/>
                        <a:pt x="17450" y="24325"/>
                        <a:pt x="17359" y="28568"/>
                      </a:cubicBezTo>
                      <a:lnTo>
                        <a:pt x="17359" y="28797"/>
                      </a:lnTo>
                      <a:cubicBezTo>
                        <a:pt x="17450" y="33090"/>
                        <a:pt x="18870" y="36511"/>
                        <a:pt x="21619" y="39060"/>
                      </a:cubicBezTo>
                      <a:cubicBezTo>
                        <a:pt x="24368" y="41610"/>
                        <a:pt x="27904" y="42915"/>
                        <a:pt x="32226" y="42977"/>
                      </a:cubicBezTo>
                      <a:cubicBezTo>
                        <a:pt x="36552" y="42908"/>
                        <a:pt x="40106" y="41588"/>
                        <a:pt x="42889" y="39018"/>
                      </a:cubicBezTo>
                      <a:cubicBezTo>
                        <a:pt x="45672" y="36447"/>
                        <a:pt x="47110" y="33040"/>
                        <a:pt x="47206" y="28797"/>
                      </a:cubicBezTo>
                      <a:lnTo>
                        <a:pt x="47206" y="28568"/>
                      </a:lnTo>
                      <a:cubicBezTo>
                        <a:pt x="47110" y="24325"/>
                        <a:pt x="45672" y="20918"/>
                        <a:pt x="42889" y="18348"/>
                      </a:cubicBezTo>
                      <a:cubicBezTo>
                        <a:pt x="40106" y="15777"/>
                        <a:pt x="36552" y="14457"/>
                        <a:pt x="32226" y="14388"/>
                      </a:cubicBezTo>
                      <a:close/>
                    </a:path>
                  </a:pathLst>
                </a:custGeom>
                <a:solidFill>
                  <a:schemeClr val="accent2"/>
                </a:solidFill>
                <a:ln>
                  <a:noFill/>
                </a:ln>
              </p:spPr>
              <p:txBody>
                <a:bodyPr spcFirstLastPara="1" wrap="square" lIns="91425" tIns="45725" rIns="91425" bIns="45725" anchor="t" anchorCtr="0">
                  <a:noAutofit/>
                </a:bodyPr>
                <a:lstStyle/>
                <a:p>
                  <a:pPr marL="0" marR="0" lvl="0" indent="0" algn="ctr" rtl="0">
                    <a:spcBef>
                      <a:spcPts val="0"/>
                    </a:spcBef>
                    <a:spcAft>
                      <a:spcPts val="0"/>
                    </a:spcAft>
                    <a:buNone/>
                  </a:pPr>
                  <a:endParaRPr sz="900" b="1">
                    <a:solidFill>
                      <a:schemeClr val="accent2"/>
                    </a:solidFill>
                    <a:latin typeface="Montserrat"/>
                    <a:ea typeface="Montserrat"/>
                    <a:cs typeface="Montserrat"/>
                    <a:sym typeface="Montserrat"/>
                  </a:endParaRPr>
                </a:p>
              </p:txBody>
            </p:sp>
            <p:sp>
              <p:nvSpPr>
                <p:cNvPr id="150" name="Google Shape;150;p25"/>
                <p:cNvSpPr/>
                <p:nvPr/>
              </p:nvSpPr>
              <p:spPr>
                <a:xfrm>
                  <a:off x="2913383" y="1924559"/>
                  <a:ext cx="60108" cy="63766"/>
                </a:xfrm>
                <a:custGeom>
                  <a:avLst/>
                  <a:gdLst/>
                  <a:ahLst/>
                  <a:cxnLst/>
                  <a:rect l="l" t="t" r="r" b="b"/>
                  <a:pathLst>
                    <a:path w="60108" h="63766" extrusionOk="0">
                      <a:moveTo>
                        <a:pt x="30290" y="0"/>
                      </a:moveTo>
                      <a:cubicBezTo>
                        <a:pt x="37097" y="89"/>
                        <a:pt x="42704" y="1676"/>
                        <a:pt x="47111" y="4760"/>
                      </a:cubicBezTo>
                      <a:cubicBezTo>
                        <a:pt x="51518" y="7844"/>
                        <a:pt x="54788" y="11894"/>
                        <a:pt x="56923" y="16909"/>
                      </a:cubicBezTo>
                      <a:cubicBezTo>
                        <a:pt x="59057" y="21924"/>
                        <a:pt x="60119" y="27372"/>
                        <a:pt x="60108" y="33253"/>
                      </a:cubicBezTo>
                      <a:cubicBezTo>
                        <a:pt x="60106" y="33943"/>
                        <a:pt x="60082" y="34676"/>
                        <a:pt x="60037" y="35451"/>
                      </a:cubicBezTo>
                      <a:cubicBezTo>
                        <a:pt x="59991" y="36226"/>
                        <a:pt x="59939" y="37016"/>
                        <a:pt x="59880" y="37819"/>
                      </a:cubicBezTo>
                      <a:lnTo>
                        <a:pt x="17255" y="37819"/>
                      </a:lnTo>
                      <a:cubicBezTo>
                        <a:pt x="18143" y="41775"/>
                        <a:pt x="19881" y="44764"/>
                        <a:pt x="22469" y="46788"/>
                      </a:cubicBezTo>
                      <a:cubicBezTo>
                        <a:pt x="25057" y="48812"/>
                        <a:pt x="28309" y="49828"/>
                        <a:pt x="32225" y="49835"/>
                      </a:cubicBezTo>
                      <a:cubicBezTo>
                        <a:pt x="35094" y="49852"/>
                        <a:pt x="37698" y="49361"/>
                        <a:pt x="40039" y="48362"/>
                      </a:cubicBezTo>
                      <a:cubicBezTo>
                        <a:pt x="42379" y="47363"/>
                        <a:pt x="44726" y="45756"/>
                        <a:pt x="47080" y="43541"/>
                      </a:cubicBezTo>
                      <a:lnTo>
                        <a:pt x="57022" y="52347"/>
                      </a:lnTo>
                      <a:cubicBezTo>
                        <a:pt x="54173" y="55920"/>
                        <a:pt x="50673" y="58708"/>
                        <a:pt x="46523" y="60711"/>
                      </a:cubicBezTo>
                      <a:cubicBezTo>
                        <a:pt x="42374" y="62714"/>
                        <a:pt x="37532" y="63732"/>
                        <a:pt x="31997" y="63766"/>
                      </a:cubicBezTo>
                      <a:cubicBezTo>
                        <a:pt x="22614" y="63619"/>
                        <a:pt x="14982" y="60687"/>
                        <a:pt x="9099" y="54970"/>
                      </a:cubicBezTo>
                      <a:cubicBezTo>
                        <a:pt x="3217" y="49254"/>
                        <a:pt x="184" y="41634"/>
                        <a:pt x="0" y="32112"/>
                      </a:cubicBezTo>
                      <a:lnTo>
                        <a:pt x="0" y="31884"/>
                      </a:lnTo>
                      <a:cubicBezTo>
                        <a:pt x="44" y="25982"/>
                        <a:pt x="1341" y="20635"/>
                        <a:pt x="3891" y="15842"/>
                      </a:cubicBezTo>
                      <a:cubicBezTo>
                        <a:pt x="6441" y="11049"/>
                        <a:pt x="9981" y="7228"/>
                        <a:pt x="14512" y="4379"/>
                      </a:cubicBezTo>
                      <a:cubicBezTo>
                        <a:pt x="19043" y="1529"/>
                        <a:pt x="24303" y="70"/>
                        <a:pt x="30290" y="0"/>
                      </a:cubicBezTo>
                      <a:close/>
                      <a:moveTo>
                        <a:pt x="30282" y="13931"/>
                      </a:moveTo>
                      <a:cubicBezTo>
                        <a:pt x="26666" y="13981"/>
                        <a:pt x="23729" y="15168"/>
                        <a:pt x="21469" y="17492"/>
                      </a:cubicBezTo>
                      <a:cubicBezTo>
                        <a:pt x="19210" y="19816"/>
                        <a:pt x="17729" y="22977"/>
                        <a:pt x="17027" y="26975"/>
                      </a:cubicBezTo>
                      <a:lnTo>
                        <a:pt x="43206" y="26975"/>
                      </a:lnTo>
                      <a:cubicBezTo>
                        <a:pt x="42675" y="23028"/>
                        <a:pt x="41308" y="19881"/>
                        <a:pt x="39104" y="17535"/>
                      </a:cubicBezTo>
                      <a:cubicBezTo>
                        <a:pt x="36901" y="15189"/>
                        <a:pt x="33960" y="13988"/>
                        <a:pt x="30282" y="13931"/>
                      </a:cubicBezTo>
                      <a:close/>
                    </a:path>
                  </a:pathLst>
                </a:custGeom>
                <a:solidFill>
                  <a:schemeClr val="accent2"/>
                </a:solidFill>
                <a:ln>
                  <a:noFill/>
                </a:ln>
              </p:spPr>
              <p:txBody>
                <a:bodyPr spcFirstLastPara="1" wrap="square" lIns="91425" tIns="45725" rIns="91425" bIns="45725" anchor="t" anchorCtr="0">
                  <a:noAutofit/>
                </a:bodyPr>
                <a:lstStyle/>
                <a:p>
                  <a:pPr marL="0" marR="0" lvl="0" indent="0" algn="ctr" rtl="0">
                    <a:spcBef>
                      <a:spcPts val="0"/>
                    </a:spcBef>
                    <a:spcAft>
                      <a:spcPts val="0"/>
                    </a:spcAft>
                    <a:buNone/>
                  </a:pPr>
                  <a:endParaRPr sz="900" b="1">
                    <a:solidFill>
                      <a:schemeClr val="accent2"/>
                    </a:solidFill>
                    <a:latin typeface="Montserrat"/>
                    <a:ea typeface="Montserrat"/>
                    <a:cs typeface="Montserrat"/>
                    <a:sym typeface="Montserrat"/>
                  </a:endParaRPr>
                </a:p>
              </p:txBody>
            </p:sp>
            <p:sp>
              <p:nvSpPr>
                <p:cNvPr id="151" name="Google Shape;151;p25"/>
                <p:cNvSpPr/>
                <p:nvPr/>
              </p:nvSpPr>
              <p:spPr>
                <a:xfrm>
                  <a:off x="2769824" y="1925018"/>
                  <a:ext cx="56335" cy="63079"/>
                </a:xfrm>
                <a:custGeom>
                  <a:avLst/>
                  <a:gdLst/>
                  <a:ahLst/>
                  <a:cxnLst/>
                  <a:rect l="l" t="t" r="r" b="b"/>
                  <a:pathLst>
                    <a:path w="56335" h="63079" extrusionOk="0">
                      <a:moveTo>
                        <a:pt x="29025" y="0"/>
                      </a:moveTo>
                      <a:cubicBezTo>
                        <a:pt x="33769" y="14"/>
                        <a:pt x="37861" y="613"/>
                        <a:pt x="41301" y="1798"/>
                      </a:cubicBezTo>
                      <a:cubicBezTo>
                        <a:pt x="44741" y="2983"/>
                        <a:pt x="47544" y="4667"/>
                        <a:pt x="49711" y="6851"/>
                      </a:cubicBezTo>
                      <a:cubicBezTo>
                        <a:pt x="51986" y="9149"/>
                        <a:pt x="53661" y="11949"/>
                        <a:pt x="54736" y="15250"/>
                      </a:cubicBezTo>
                      <a:cubicBezTo>
                        <a:pt x="55812" y="18551"/>
                        <a:pt x="56345" y="22268"/>
                        <a:pt x="56335" y="26400"/>
                      </a:cubicBezTo>
                      <a:lnTo>
                        <a:pt x="56335" y="61936"/>
                      </a:lnTo>
                      <a:lnTo>
                        <a:pt x="39547" y="61936"/>
                      </a:lnTo>
                      <a:lnTo>
                        <a:pt x="39547" y="55316"/>
                      </a:lnTo>
                      <a:cubicBezTo>
                        <a:pt x="37453" y="57687"/>
                        <a:pt x="34894" y="59566"/>
                        <a:pt x="31870" y="60953"/>
                      </a:cubicBezTo>
                      <a:cubicBezTo>
                        <a:pt x="28846" y="62339"/>
                        <a:pt x="25229" y="63048"/>
                        <a:pt x="21019" y="63079"/>
                      </a:cubicBezTo>
                      <a:cubicBezTo>
                        <a:pt x="15094" y="63055"/>
                        <a:pt x="10148" y="61447"/>
                        <a:pt x="6182" y="58254"/>
                      </a:cubicBezTo>
                      <a:cubicBezTo>
                        <a:pt x="2215" y="55060"/>
                        <a:pt x="154" y="50423"/>
                        <a:pt x="0" y="44342"/>
                      </a:cubicBezTo>
                      <a:lnTo>
                        <a:pt x="0" y="44113"/>
                      </a:lnTo>
                      <a:cubicBezTo>
                        <a:pt x="121" y="37447"/>
                        <a:pt x="2420" y="32519"/>
                        <a:pt x="6896" y="29328"/>
                      </a:cubicBezTo>
                      <a:cubicBezTo>
                        <a:pt x="11373" y="26137"/>
                        <a:pt x="17300" y="24552"/>
                        <a:pt x="24679" y="24574"/>
                      </a:cubicBezTo>
                      <a:cubicBezTo>
                        <a:pt x="27734" y="24586"/>
                        <a:pt x="30460" y="24819"/>
                        <a:pt x="32857" y="25273"/>
                      </a:cubicBezTo>
                      <a:cubicBezTo>
                        <a:pt x="35254" y="25727"/>
                        <a:pt x="37522" y="26331"/>
                        <a:pt x="39662" y="27085"/>
                      </a:cubicBezTo>
                      <a:lnTo>
                        <a:pt x="39662" y="26058"/>
                      </a:lnTo>
                      <a:cubicBezTo>
                        <a:pt x="39657" y="22438"/>
                        <a:pt x="38551" y="19668"/>
                        <a:pt x="36345" y="17748"/>
                      </a:cubicBezTo>
                      <a:cubicBezTo>
                        <a:pt x="34138" y="15829"/>
                        <a:pt x="30860" y="14861"/>
                        <a:pt x="26509" y="14844"/>
                      </a:cubicBezTo>
                      <a:cubicBezTo>
                        <a:pt x="23252" y="14854"/>
                        <a:pt x="20303" y="15150"/>
                        <a:pt x="17662" y="15731"/>
                      </a:cubicBezTo>
                      <a:cubicBezTo>
                        <a:pt x="15021" y="16313"/>
                        <a:pt x="12331" y="17124"/>
                        <a:pt x="9593" y="18164"/>
                      </a:cubicBezTo>
                      <a:lnTo>
                        <a:pt x="5253" y="4910"/>
                      </a:lnTo>
                      <a:cubicBezTo>
                        <a:pt x="8541" y="3406"/>
                        <a:pt x="12044" y="2217"/>
                        <a:pt x="15763" y="1341"/>
                      </a:cubicBezTo>
                      <a:cubicBezTo>
                        <a:pt x="19482" y="466"/>
                        <a:pt x="23902" y="19"/>
                        <a:pt x="29025" y="0"/>
                      </a:cubicBezTo>
                      <a:close/>
                      <a:moveTo>
                        <a:pt x="28796" y="34961"/>
                      </a:moveTo>
                      <a:cubicBezTo>
                        <a:pt x="25044" y="34971"/>
                        <a:pt x="22113" y="35695"/>
                        <a:pt x="20004" y="37135"/>
                      </a:cubicBezTo>
                      <a:cubicBezTo>
                        <a:pt x="17895" y="38574"/>
                        <a:pt x="16823" y="40672"/>
                        <a:pt x="16787" y="43427"/>
                      </a:cubicBezTo>
                      <a:lnTo>
                        <a:pt x="16787" y="43656"/>
                      </a:lnTo>
                      <a:cubicBezTo>
                        <a:pt x="16833" y="46018"/>
                        <a:pt x="17714" y="47843"/>
                        <a:pt x="19432" y="49133"/>
                      </a:cubicBezTo>
                      <a:cubicBezTo>
                        <a:pt x="21150" y="50422"/>
                        <a:pt x="23433" y="51075"/>
                        <a:pt x="26280" y="51092"/>
                      </a:cubicBezTo>
                      <a:cubicBezTo>
                        <a:pt x="30400" y="51037"/>
                        <a:pt x="33683" y="50031"/>
                        <a:pt x="36130" y="48074"/>
                      </a:cubicBezTo>
                      <a:cubicBezTo>
                        <a:pt x="38577" y="46118"/>
                        <a:pt x="39830" y="43539"/>
                        <a:pt x="39890" y="40338"/>
                      </a:cubicBezTo>
                      <a:lnTo>
                        <a:pt x="39890" y="37249"/>
                      </a:lnTo>
                      <a:cubicBezTo>
                        <a:pt x="38391" y="36553"/>
                        <a:pt x="36700" y="36000"/>
                        <a:pt x="34815" y="35590"/>
                      </a:cubicBezTo>
                      <a:cubicBezTo>
                        <a:pt x="32930" y="35180"/>
                        <a:pt x="30924" y="34971"/>
                        <a:pt x="28796" y="34961"/>
                      </a:cubicBezTo>
                      <a:close/>
                    </a:path>
                  </a:pathLst>
                </a:custGeom>
                <a:solidFill>
                  <a:schemeClr val="accent2"/>
                </a:solidFill>
                <a:ln>
                  <a:noFill/>
                </a:ln>
              </p:spPr>
              <p:txBody>
                <a:bodyPr spcFirstLastPara="1" wrap="square" lIns="91425" tIns="45725" rIns="91425" bIns="45725" anchor="t" anchorCtr="0">
                  <a:noAutofit/>
                </a:bodyPr>
                <a:lstStyle/>
                <a:p>
                  <a:pPr marL="0" marR="0" lvl="0" indent="0" algn="ctr" rtl="0">
                    <a:spcBef>
                      <a:spcPts val="0"/>
                    </a:spcBef>
                    <a:spcAft>
                      <a:spcPts val="0"/>
                    </a:spcAft>
                    <a:buNone/>
                  </a:pPr>
                  <a:endParaRPr sz="900" b="1">
                    <a:solidFill>
                      <a:schemeClr val="accent2"/>
                    </a:solidFill>
                    <a:latin typeface="Montserrat"/>
                    <a:ea typeface="Montserrat"/>
                    <a:cs typeface="Montserrat"/>
                    <a:sym typeface="Montserrat"/>
                  </a:endParaRPr>
                </a:p>
              </p:txBody>
            </p:sp>
          </p:grpSp>
          <p:sp>
            <p:nvSpPr>
              <p:cNvPr id="152" name="Google Shape;152;p25"/>
              <p:cNvSpPr/>
              <p:nvPr/>
            </p:nvSpPr>
            <p:spPr>
              <a:xfrm>
                <a:off x="2527537" y="1227677"/>
                <a:ext cx="483600" cy="483600"/>
              </a:xfrm>
              <a:prstGeom prst="roundRect">
                <a:avLst>
                  <a:gd name="adj" fmla="val 15682"/>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53" name="Google Shape;153;p25"/>
            <p:cNvSpPr/>
            <p:nvPr/>
          </p:nvSpPr>
          <p:spPr>
            <a:xfrm>
              <a:off x="962570" y="2545034"/>
              <a:ext cx="633951" cy="633951"/>
            </a:xfrm>
            <a:prstGeom prst="roundRect">
              <a:avLst>
                <a:gd name="adj" fmla="val 15682"/>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4" name="Google Shape;154;p25"/>
            <p:cNvSpPr/>
            <p:nvPr/>
          </p:nvSpPr>
          <p:spPr>
            <a:xfrm>
              <a:off x="1736876" y="2545055"/>
              <a:ext cx="633900" cy="633900"/>
            </a:xfrm>
            <a:prstGeom prst="roundRect">
              <a:avLst>
                <a:gd name="adj" fmla="val 15682"/>
              </a:avLst>
            </a:prstGeom>
            <a:solidFill>
              <a:srgbClr val="EAEAE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5" name="Google Shape;155;p25"/>
            <p:cNvSpPr/>
            <p:nvPr/>
          </p:nvSpPr>
          <p:spPr>
            <a:xfrm>
              <a:off x="2506030" y="1784826"/>
              <a:ext cx="633900" cy="633900"/>
            </a:xfrm>
            <a:prstGeom prst="roundRect">
              <a:avLst>
                <a:gd name="adj" fmla="val 15682"/>
              </a:avLst>
            </a:prstGeom>
            <a:solidFill>
              <a:srgbClr val="EAEAE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6" name="Google Shape;156;p25"/>
            <p:cNvSpPr/>
            <p:nvPr/>
          </p:nvSpPr>
          <p:spPr>
            <a:xfrm>
              <a:off x="1736563" y="1784826"/>
              <a:ext cx="633900" cy="633900"/>
            </a:xfrm>
            <a:prstGeom prst="roundRect">
              <a:avLst>
                <a:gd name="adj" fmla="val 15682"/>
              </a:avLst>
            </a:prstGeom>
            <a:solidFill>
              <a:srgbClr val="EAEAE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6"/>
          <p:cNvSpPr txBox="1">
            <a:spLocks noGrp="1"/>
          </p:cNvSpPr>
          <p:nvPr>
            <p:ph type="body" idx="4294967295"/>
          </p:nvPr>
        </p:nvSpPr>
        <p:spPr>
          <a:xfrm>
            <a:off x="291325" y="1100800"/>
            <a:ext cx="4777200" cy="3394500"/>
          </a:xfrm>
          <a:prstGeom prst="rect">
            <a:avLst/>
          </a:prstGeom>
          <a:noFill/>
          <a:ln>
            <a:noFill/>
          </a:ln>
        </p:spPr>
        <p:txBody>
          <a:bodyPr spcFirstLastPara="1" wrap="square" lIns="28800" tIns="14400" rIns="28800" bIns="14400" anchor="t" anchorCtr="0">
            <a:normAutofit/>
          </a:bodyPr>
          <a:lstStyle/>
          <a:p>
            <a:pPr marL="355600" lvl="0" indent="-215900" algn="l" rtl="0">
              <a:lnSpc>
                <a:spcPct val="115000"/>
              </a:lnSpc>
              <a:spcBef>
                <a:spcPts val="0"/>
              </a:spcBef>
              <a:spcAft>
                <a:spcPts val="0"/>
              </a:spcAft>
              <a:buClr>
                <a:srgbClr val="0671C6"/>
              </a:buClr>
              <a:buSzPts val="1200"/>
              <a:buChar char="●"/>
            </a:pPr>
            <a:r>
              <a:rPr lang="en" sz="1200" b="1">
                <a:latin typeface="Montserrat"/>
                <a:ea typeface="Montserrat"/>
                <a:cs typeface="Montserrat"/>
                <a:sym typeface="Montserrat"/>
              </a:rPr>
              <a:t>Improved Employee Engagement, Performance and Retention </a:t>
            </a:r>
            <a:r>
              <a:rPr lang="en" sz="1200">
                <a:latin typeface="Montserrat"/>
                <a:ea typeface="Montserrat"/>
                <a:cs typeface="Montserrat"/>
                <a:sym typeface="Montserrat"/>
              </a:rPr>
              <a:t>by offering a unified platform verse multiple solutions that employees must navigate between on a daily basis. </a:t>
            </a:r>
            <a:endParaRPr sz="1200">
              <a:latin typeface="Montserrat"/>
              <a:ea typeface="Montserrat"/>
              <a:cs typeface="Montserrat"/>
              <a:sym typeface="Montserrat"/>
            </a:endParaRPr>
          </a:p>
          <a:p>
            <a:pPr marL="355600" lvl="0" indent="-139700" algn="l" rtl="0">
              <a:lnSpc>
                <a:spcPct val="115000"/>
              </a:lnSpc>
              <a:spcBef>
                <a:spcPts val="500"/>
              </a:spcBef>
              <a:spcAft>
                <a:spcPts val="0"/>
              </a:spcAft>
              <a:buClr>
                <a:schemeClr val="dk1"/>
              </a:buClr>
              <a:buSzPts val="1800"/>
              <a:buNone/>
            </a:pPr>
            <a:endParaRPr sz="1200">
              <a:latin typeface="Montserrat"/>
              <a:ea typeface="Montserrat"/>
              <a:cs typeface="Montserrat"/>
              <a:sym typeface="Montserrat"/>
            </a:endParaRPr>
          </a:p>
          <a:p>
            <a:pPr marL="355600" lvl="0" indent="-215900" algn="l" rtl="0">
              <a:lnSpc>
                <a:spcPct val="115000"/>
              </a:lnSpc>
              <a:spcBef>
                <a:spcPts val="500"/>
              </a:spcBef>
              <a:spcAft>
                <a:spcPts val="0"/>
              </a:spcAft>
              <a:buClr>
                <a:srgbClr val="0671C6"/>
              </a:buClr>
              <a:buSzPts val="1200"/>
              <a:buChar char="●"/>
            </a:pPr>
            <a:r>
              <a:rPr lang="en" sz="1200">
                <a:latin typeface="Montserrat"/>
                <a:ea typeface="Montserrat"/>
                <a:cs typeface="Montserrat"/>
                <a:sym typeface="Montserrat"/>
              </a:rPr>
              <a:t>MangoApps is scalable, sustainable, solves for language and profile gaps with current solutions, as well as delivers </a:t>
            </a:r>
            <a:r>
              <a:rPr lang="en" sz="1200" b="1">
                <a:latin typeface="Montserrat"/>
                <a:ea typeface="Montserrat"/>
                <a:cs typeface="Montserrat"/>
                <a:sym typeface="Montserrat"/>
              </a:rPr>
              <a:t>Modern</a:t>
            </a:r>
            <a:r>
              <a:rPr lang="en" sz="1200">
                <a:latin typeface="Montserrat"/>
                <a:ea typeface="Montserrat"/>
                <a:cs typeface="Montserrat"/>
                <a:sym typeface="Montserrat"/>
              </a:rPr>
              <a:t> </a:t>
            </a:r>
            <a:r>
              <a:rPr lang="en" sz="1200" b="1">
                <a:latin typeface="Montserrat"/>
                <a:ea typeface="Montserrat"/>
                <a:cs typeface="Montserrat"/>
                <a:sym typeface="Montserrat"/>
              </a:rPr>
              <a:t>Capabilities and Enhancements</a:t>
            </a:r>
            <a:r>
              <a:rPr lang="en" sz="1200">
                <a:latin typeface="Montserrat"/>
                <a:ea typeface="Montserrat"/>
                <a:cs typeface="Montserrat"/>
                <a:sym typeface="Montserrat"/>
              </a:rPr>
              <a:t> more efficiently and effectively. </a:t>
            </a:r>
            <a:endParaRPr sz="1200">
              <a:latin typeface="Montserrat"/>
              <a:ea typeface="Montserrat"/>
              <a:cs typeface="Montserrat"/>
              <a:sym typeface="Montserrat"/>
            </a:endParaRPr>
          </a:p>
          <a:p>
            <a:pPr marL="355600" lvl="0" indent="-139700" algn="l" rtl="0">
              <a:lnSpc>
                <a:spcPct val="115000"/>
              </a:lnSpc>
              <a:spcBef>
                <a:spcPts val="500"/>
              </a:spcBef>
              <a:spcAft>
                <a:spcPts val="0"/>
              </a:spcAft>
              <a:buClr>
                <a:schemeClr val="dk1"/>
              </a:buClr>
              <a:buSzPts val="1800"/>
              <a:buNone/>
            </a:pPr>
            <a:endParaRPr sz="1200" b="1">
              <a:latin typeface="Montserrat"/>
              <a:ea typeface="Montserrat"/>
              <a:cs typeface="Montserrat"/>
              <a:sym typeface="Montserrat"/>
            </a:endParaRPr>
          </a:p>
          <a:p>
            <a:pPr marL="355600" lvl="0" indent="-215900" algn="l" rtl="0">
              <a:lnSpc>
                <a:spcPct val="115000"/>
              </a:lnSpc>
              <a:spcBef>
                <a:spcPts val="500"/>
              </a:spcBef>
              <a:spcAft>
                <a:spcPts val="0"/>
              </a:spcAft>
              <a:buClr>
                <a:srgbClr val="0671C6"/>
              </a:buClr>
              <a:buSzPts val="1200"/>
              <a:buChar char="●"/>
            </a:pPr>
            <a:r>
              <a:rPr lang="en" sz="1200" b="1">
                <a:latin typeface="Montserrat"/>
                <a:ea typeface="Montserrat"/>
                <a:cs typeface="Montserrat"/>
                <a:sym typeface="Montserrat"/>
              </a:rPr>
              <a:t>Reduction in Operational Costs </a:t>
            </a:r>
            <a:r>
              <a:rPr lang="en" sz="1200">
                <a:latin typeface="Montserrat"/>
                <a:ea typeface="Montserrat"/>
                <a:cs typeface="Montserrat"/>
                <a:sym typeface="Montserrat"/>
              </a:rPr>
              <a:t>for the retirement of other solutions, as well as Microsoft license savings for the employees who do not require email.</a:t>
            </a:r>
            <a:endParaRPr sz="1200">
              <a:latin typeface="Montserrat"/>
              <a:ea typeface="Montserrat"/>
              <a:cs typeface="Montserrat"/>
              <a:sym typeface="Montserrat"/>
            </a:endParaRPr>
          </a:p>
          <a:p>
            <a:pPr marL="0" lvl="0" indent="0" algn="l" rtl="0">
              <a:lnSpc>
                <a:spcPct val="115000"/>
              </a:lnSpc>
              <a:spcBef>
                <a:spcPts val="500"/>
              </a:spcBef>
              <a:spcAft>
                <a:spcPts val="1200"/>
              </a:spcAft>
              <a:buClr>
                <a:schemeClr val="dk1"/>
              </a:buClr>
              <a:buSzPts val="1500"/>
              <a:buNone/>
            </a:pPr>
            <a:endParaRPr sz="1200">
              <a:latin typeface="Montserrat"/>
              <a:ea typeface="Montserrat"/>
              <a:cs typeface="Montserrat"/>
              <a:sym typeface="Montserrat"/>
            </a:endParaRPr>
          </a:p>
        </p:txBody>
      </p:sp>
      <p:sp>
        <p:nvSpPr>
          <p:cNvPr id="162" name="Google Shape;162;p26"/>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26"/>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Business Justification</a:t>
            </a:r>
            <a:endParaRPr sz="2000" b="1">
              <a:solidFill>
                <a:srgbClr val="FFFFFF"/>
              </a:solidFill>
              <a:latin typeface="Montserrat"/>
              <a:ea typeface="Montserrat"/>
              <a:cs typeface="Montserrat"/>
              <a:sym typeface="Montserrat"/>
            </a:endParaRPr>
          </a:p>
        </p:txBody>
      </p:sp>
      <p:grpSp>
        <p:nvGrpSpPr>
          <p:cNvPr id="164" name="Google Shape;164;p26"/>
          <p:cNvGrpSpPr/>
          <p:nvPr/>
        </p:nvGrpSpPr>
        <p:grpSpPr>
          <a:xfrm>
            <a:off x="5504300" y="917000"/>
            <a:ext cx="3398775" cy="3941400"/>
            <a:chOff x="294125" y="917000"/>
            <a:chExt cx="3398775" cy="3941400"/>
          </a:xfrm>
        </p:grpSpPr>
        <p:pic>
          <p:nvPicPr>
            <p:cNvPr id="165" name="Google Shape;165;p26"/>
            <p:cNvPicPr preferRelativeResize="0"/>
            <p:nvPr/>
          </p:nvPicPr>
          <p:blipFill rotWithShape="1">
            <a:blip r:embed="rId3">
              <a:alphaModFix/>
            </a:blip>
            <a:srcRect l="2534" t="4224" b="854"/>
            <a:stretch/>
          </p:blipFill>
          <p:spPr>
            <a:xfrm>
              <a:off x="294125" y="917000"/>
              <a:ext cx="2391300" cy="3941400"/>
            </a:xfrm>
            <a:prstGeom prst="roundRect">
              <a:avLst>
                <a:gd name="adj" fmla="val 16685"/>
              </a:avLst>
            </a:prstGeom>
            <a:noFill/>
            <a:ln>
              <a:noFill/>
            </a:ln>
          </p:spPr>
        </p:pic>
        <p:sp>
          <p:nvSpPr>
            <p:cNvPr id="166" name="Google Shape;166;p26"/>
            <p:cNvSpPr/>
            <p:nvPr/>
          </p:nvSpPr>
          <p:spPr>
            <a:xfrm>
              <a:off x="2409200" y="2217450"/>
              <a:ext cx="1208700" cy="642000"/>
            </a:xfrm>
            <a:prstGeom prst="roundRect">
              <a:avLst>
                <a:gd name="adj" fmla="val 16667"/>
              </a:avLst>
            </a:prstGeom>
            <a:solidFill>
              <a:srgbClr val="0CB4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a:solidFill>
                    <a:srgbClr val="FFFFFF"/>
                  </a:solidFill>
                  <a:latin typeface="Montserrat Medium"/>
                  <a:ea typeface="Montserrat Medium"/>
                  <a:cs typeface="Montserrat Medium"/>
                  <a:sym typeface="Montserrat Medium"/>
                </a:rPr>
                <a:t>Improved engagement &amp; performance</a:t>
              </a:r>
              <a:endParaRPr sz="1000">
                <a:solidFill>
                  <a:srgbClr val="FFFFFF"/>
                </a:solidFill>
                <a:latin typeface="Montserrat Medium"/>
                <a:ea typeface="Montserrat Medium"/>
                <a:cs typeface="Montserrat Medium"/>
                <a:sym typeface="Montserrat Medium"/>
              </a:endParaRPr>
            </a:p>
          </p:txBody>
        </p:sp>
        <p:sp>
          <p:nvSpPr>
            <p:cNvPr id="167" name="Google Shape;167;p26"/>
            <p:cNvSpPr/>
            <p:nvPr/>
          </p:nvSpPr>
          <p:spPr>
            <a:xfrm>
              <a:off x="2409200" y="3042750"/>
              <a:ext cx="1283700" cy="541800"/>
            </a:xfrm>
            <a:prstGeom prst="roundRect">
              <a:avLst>
                <a:gd name="adj" fmla="val 16667"/>
              </a:avLst>
            </a:prstGeom>
            <a:solidFill>
              <a:srgbClr val="0671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a:solidFill>
                    <a:srgbClr val="FFFFFF"/>
                  </a:solidFill>
                  <a:latin typeface="Montserrat Medium"/>
                  <a:ea typeface="Montserrat Medium"/>
                  <a:cs typeface="Montserrat Medium"/>
                  <a:sym typeface="Montserrat Medium"/>
                </a:rPr>
                <a:t>Modern</a:t>
              </a:r>
              <a:endParaRPr sz="1000">
                <a:solidFill>
                  <a:srgbClr val="FFFFFF"/>
                </a:solidFill>
                <a:latin typeface="Montserrat Medium"/>
                <a:ea typeface="Montserrat Medium"/>
                <a:cs typeface="Montserrat Medium"/>
                <a:sym typeface="Montserrat Medium"/>
              </a:endParaRPr>
            </a:p>
            <a:p>
              <a:pPr marL="0" lvl="0" indent="0" algn="l" rtl="0">
                <a:spcBef>
                  <a:spcPts val="0"/>
                </a:spcBef>
                <a:spcAft>
                  <a:spcPts val="0"/>
                </a:spcAft>
                <a:buNone/>
              </a:pPr>
              <a:r>
                <a:rPr lang="en" sz="1000">
                  <a:solidFill>
                    <a:srgbClr val="FFFFFF"/>
                  </a:solidFill>
                  <a:latin typeface="Montserrat Medium"/>
                  <a:ea typeface="Montserrat Medium"/>
                  <a:cs typeface="Montserrat Medium"/>
                  <a:sym typeface="Montserrat Medium"/>
                </a:rPr>
                <a:t>Enhancements</a:t>
              </a:r>
              <a:endParaRPr sz="1000">
                <a:solidFill>
                  <a:srgbClr val="FFFFFF"/>
                </a:solidFill>
                <a:latin typeface="Montserrat Medium"/>
                <a:ea typeface="Montserrat Medium"/>
                <a:cs typeface="Montserrat Medium"/>
                <a:sym typeface="Montserrat Medium"/>
              </a:endParaRPr>
            </a:p>
          </p:txBody>
        </p:sp>
        <p:sp>
          <p:nvSpPr>
            <p:cNvPr id="168" name="Google Shape;168;p26"/>
            <p:cNvSpPr/>
            <p:nvPr/>
          </p:nvSpPr>
          <p:spPr>
            <a:xfrm>
              <a:off x="2409200" y="3767850"/>
              <a:ext cx="1058700" cy="642000"/>
            </a:xfrm>
            <a:prstGeom prst="roundRect">
              <a:avLst>
                <a:gd name="adj" fmla="val 16667"/>
              </a:avLst>
            </a:prstGeom>
            <a:solidFill>
              <a:srgbClr val="053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a:solidFill>
                    <a:srgbClr val="FFFFFF"/>
                  </a:solidFill>
                  <a:latin typeface="Montserrat Medium"/>
                  <a:ea typeface="Montserrat Medium"/>
                  <a:cs typeface="Montserrat Medium"/>
                  <a:sym typeface="Montserrat Medium"/>
                </a:rPr>
                <a:t>Reduce Operational</a:t>
              </a:r>
              <a:endParaRPr sz="1000">
                <a:solidFill>
                  <a:srgbClr val="FFFFFF"/>
                </a:solidFill>
                <a:latin typeface="Montserrat Medium"/>
                <a:ea typeface="Montserrat Medium"/>
                <a:cs typeface="Montserrat Medium"/>
                <a:sym typeface="Montserrat Medium"/>
              </a:endParaRPr>
            </a:p>
            <a:p>
              <a:pPr marL="0" lvl="0" indent="0" algn="l" rtl="0">
                <a:spcBef>
                  <a:spcPts val="0"/>
                </a:spcBef>
                <a:spcAft>
                  <a:spcPts val="0"/>
                </a:spcAft>
                <a:buNone/>
              </a:pPr>
              <a:r>
                <a:rPr lang="en" sz="1000">
                  <a:solidFill>
                    <a:srgbClr val="FFFFFF"/>
                  </a:solidFill>
                  <a:latin typeface="Montserrat Medium"/>
                  <a:ea typeface="Montserrat Medium"/>
                  <a:cs typeface="Montserrat Medium"/>
                  <a:sym typeface="Montserrat Medium"/>
                </a:rPr>
                <a:t>Costs</a:t>
              </a:r>
              <a:endParaRPr sz="1000">
                <a:solidFill>
                  <a:srgbClr val="FFFFFF"/>
                </a:solidFill>
                <a:latin typeface="Montserrat Medium"/>
                <a:ea typeface="Montserrat Medium"/>
                <a:cs typeface="Montserrat Medium"/>
                <a:sym typeface="Montserrat Medium"/>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7"/>
          <p:cNvSpPr txBox="1">
            <a:spLocks noGrp="1"/>
          </p:cNvSpPr>
          <p:nvPr>
            <p:ph type="body" idx="4294967295"/>
          </p:nvPr>
        </p:nvSpPr>
        <p:spPr>
          <a:xfrm>
            <a:off x="207450" y="698242"/>
            <a:ext cx="8729100" cy="975621"/>
          </a:xfrm>
          <a:prstGeom prst="rect">
            <a:avLst/>
          </a:prstGeom>
        </p:spPr>
        <p:txBody>
          <a:bodyPr spcFirstLastPara="1" wrap="square" lIns="91425" tIns="91425" rIns="91425" bIns="91425" anchor="t" anchorCtr="0">
            <a:spAutoFit/>
          </a:bodyPr>
          <a:lstStyle/>
          <a:p>
            <a:pPr marL="0" lvl="0" indent="0" algn="ctr" rtl="0">
              <a:spcBef>
                <a:spcPts val="0"/>
              </a:spcBef>
              <a:spcAft>
                <a:spcPts val="1200"/>
              </a:spcAft>
              <a:buSzPts val="523"/>
              <a:buNone/>
            </a:pPr>
            <a:r>
              <a:rPr lang="en" sz="1200" dirty="0">
                <a:latin typeface="Montserrat"/>
                <a:ea typeface="Montserrat"/>
                <a:cs typeface="Montserrat"/>
                <a:sym typeface="Montserrat"/>
              </a:rPr>
              <a:t>Here is a sample cost/benefit analysis for a rollout of MangoApps at a company with 10,000 employees and a few key systems to replace, including sunsetting 8,000 email accounts for frontline team members. The project begins in late Q1 and launches to everyone in the summer.</a:t>
            </a:r>
            <a:endParaRPr sz="1200" dirty="0">
              <a:latin typeface="Montserrat"/>
              <a:ea typeface="Montserrat"/>
              <a:cs typeface="Montserrat"/>
              <a:sym typeface="Montserrat"/>
            </a:endParaRPr>
          </a:p>
        </p:txBody>
      </p:sp>
      <p:sp>
        <p:nvSpPr>
          <p:cNvPr id="174" name="Google Shape;174;p27"/>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27"/>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Hard ROI Analysis</a:t>
            </a:r>
            <a:endParaRPr sz="2000" b="1">
              <a:solidFill>
                <a:srgbClr val="FFFFFF"/>
              </a:solidFill>
              <a:latin typeface="Montserrat"/>
              <a:ea typeface="Montserrat"/>
              <a:cs typeface="Montserrat"/>
              <a:sym typeface="Montserrat"/>
            </a:endParaRPr>
          </a:p>
        </p:txBody>
      </p:sp>
      <p:graphicFrame>
        <p:nvGraphicFramePr>
          <p:cNvPr id="6" name="Table 5">
            <a:extLst>
              <a:ext uri="{FF2B5EF4-FFF2-40B4-BE49-F238E27FC236}">
                <a16:creationId xmlns:a16="http://schemas.microsoft.com/office/drawing/2014/main" id="{C38D04BE-B2D2-FF89-87AF-33C69DFF91DD}"/>
              </a:ext>
            </a:extLst>
          </p:cNvPr>
          <p:cNvGraphicFramePr>
            <a:graphicFrameLocks noGrp="1"/>
          </p:cNvGraphicFramePr>
          <p:nvPr>
            <p:extLst>
              <p:ext uri="{D42A27DB-BD31-4B8C-83A1-F6EECF244321}">
                <p14:modId xmlns:p14="http://schemas.microsoft.com/office/powerpoint/2010/main" val="3705970860"/>
              </p:ext>
            </p:extLst>
          </p:nvPr>
        </p:nvGraphicFramePr>
        <p:xfrm>
          <a:off x="1844021" y="1527208"/>
          <a:ext cx="5455958" cy="3416295"/>
        </p:xfrm>
        <a:graphic>
          <a:graphicData uri="http://schemas.openxmlformats.org/drawingml/2006/table">
            <a:tbl>
              <a:tblPr/>
              <a:tblGrid>
                <a:gridCol w="708566">
                  <a:extLst>
                    <a:ext uri="{9D8B030D-6E8A-4147-A177-3AD203B41FA5}">
                      <a16:colId xmlns:a16="http://schemas.microsoft.com/office/drawing/2014/main" val="2511874584"/>
                    </a:ext>
                  </a:extLst>
                </a:gridCol>
                <a:gridCol w="1913128">
                  <a:extLst>
                    <a:ext uri="{9D8B030D-6E8A-4147-A177-3AD203B41FA5}">
                      <a16:colId xmlns:a16="http://schemas.microsoft.com/office/drawing/2014/main" val="1631841647"/>
                    </a:ext>
                  </a:extLst>
                </a:gridCol>
                <a:gridCol w="708566">
                  <a:extLst>
                    <a:ext uri="{9D8B030D-6E8A-4147-A177-3AD203B41FA5}">
                      <a16:colId xmlns:a16="http://schemas.microsoft.com/office/drawing/2014/main" val="1994872139"/>
                    </a:ext>
                  </a:extLst>
                </a:gridCol>
                <a:gridCol w="708566">
                  <a:extLst>
                    <a:ext uri="{9D8B030D-6E8A-4147-A177-3AD203B41FA5}">
                      <a16:colId xmlns:a16="http://schemas.microsoft.com/office/drawing/2014/main" val="3897587665"/>
                    </a:ext>
                  </a:extLst>
                </a:gridCol>
                <a:gridCol w="708566">
                  <a:extLst>
                    <a:ext uri="{9D8B030D-6E8A-4147-A177-3AD203B41FA5}">
                      <a16:colId xmlns:a16="http://schemas.microsoft.com/office/drawing/2014/main" val="2008183856"/>
                    </a:ext>
                  </a:extLst>
                </a:gridCol>
                <a:gridCol w="708566">
                  <a:extLst>
                    <a:ext uri="{9D8B030D-6E8A-4147-A177-3AD203B41FA5}">
                      <a16:colId xmlns:a16="http://schemas.microsoft.com/office/drawing/2014/main" val="2825617860"/>
                    </a:ext>
                  </a:extLst>
                </a:gridCol>
              </a:tblGrid>
              <a:tr h="227753">
                <a:tc>
                  <a:txBody>
                    <a:bodyPr/>
                    <a:lstStyle/>
                    <a:p>
                      <a:pPr algn="l" fontAlgn="ctr"/>
                      <a:r>
                        <a:rPr lang="en-US" sz="900" b="0" i="0" u="none" strike="noStrike">
                          <a:solidFill>
                            <a:srgbClr val="000000"/>
                          </a:solidFill>
                          <a:effectLst/>
                          <a:latin typeface="Montserrat" panose="00000500000000000000" pitchFamily="2" charset="0"/>
                        </a:rPr>
                        <a:t> </a:t>
                      </a:r>
                    </a:p>
                  </a:txBody>
                  <a:tcPr marL="5061" marR="5061" marT="5061" marB="0" anchor="ctr">
                    <a:lnL>
                      <a:noFill/>
                    </a:lnL>
                    <a:lnR w="6350" cap="flat" cmpd="sng" algn="ctr">
                      <a:solidFill>
                        <a:srgbClr val="F8FAF8"/>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8FAF8"/>
                    </a:solidFill>
                  </a:tcPr>
                </a:tc>
                <a:tc>
                  <a:txBody>
                    <a:bodyPr/>
                    <a:lstStyle/>
                    <a:p>
                      <a:pPr algn="l" fontAlgn="ctr"/>
                      <a:r>
                        <a:rPr lang="en-US" sz="900" b="0" i="0" u="none" strike="noStrike">
                          <a:solidFill>
                            <a:srgbClr val="000000"/>
                          </a:solidFill>
                          <a:effectLst/>
                          <a:latin typeface="Montserrat" panose="00000500000000000000" pitchFamily="2" charset="0"/>
                        </a:rPr>
                        <a:t> </a:t>
                      </a:r>
                    </a:p>
                  </a:txBody>
                  <a:tcPr marL="5061" marR="5061" marT="5061" marB="0" anchor="ctr">
                    <a:lnL w="6350" cap="flat" cmpd="sng" algn="ctr">
                      <a:solidFill>
                        <a:srgbClr val="F8FAF8"/>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8FAF8"/>
                    </a:solidFill>
                  </a:tcPr>
                </a:tc>
                <a:tc>
                  <a:txBody>
                    <a:bodyPr/>
                    <a:lstStyle/>
                    <a:p>
                      <a:pPr algn="ctr" fontAlgn="ctr"/>
                      <a:r>
                        <a:rPr lang="en-US" sz="900" b="1" i="0" u="none" strike="noStrike">
                          <a:solidFill>
                            <a:srgbClr val="000000"/>
                          </a:solidFill>
                          <a:effectLst/>
                          <a:latin typeface="Montserrat" panose="00000500000000000000" pitchFamily="2" charset="0"/>
                        </a:rPr>
                        <a:t>Up Front</a:t>
                      </a:r>
                    </a:p>
                  </a:txBody>
                  <a:tcPr marL="5061" marR="5061" marT="5061"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AD3"/>
                    </a:solidFill>
                  </a:tcPr>
                </a:tc>
                <a:tc>
                  <a:txBody>
                    <a:bodyPr/>
                    <a:lstStyle/>
                    <a:p>
                      <a:pPr algn="ctr" fontAlgn="ctr"/>
                      <a:r>
                        <a:rPr lang="en-US" sz="900" b="1" i="0" u="none" strike="noStrike">
                          <a:solidFill>
                            <a:srgbClr val="000000"/>
                          </a:solidFill>
                          <a:effectLst/>
                          <a:latin typeface="Montserrat" panose="00000500000000000000" pitchFamily="2" charset="0"/>
                        </a:rPr>
                        <a:t>Year 1</a:t>
                      </a:r>
                    </a:p>
                  </a:txBody>
                  <a:tcPr marL="5061" marR="5061" marT="5061"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AD3"/>
                    </a:solidFill>
                  </a:tcPr>
                </a:tc>
                <a:tc>
                  <a:txBody>
                    <a:bodyPr/>
                    <a:lstStyle/>
                    <a:p>
                      <a:pPr algn="ctr" fontAlgn="ctr"/>
                      <a:r>
                        <a:rPr lang="en-US" sz="900" b="1" i="0" u="none" strike="noStrike">
                          <a:solidFill>
                            <a:srgbClr val="000000"/>
                          </a:solidFill>
                          <a:effectLst/>
                          <a:latin typeface="Montserrat" panose="00000500000000000000" pitchFamily="2" charset="0"/>
                        </a:rPr>
                        <a:t>Year 2</a:t>
                      </a:r>
                    </a:p>
                  </a:txBody>
                  <a:tcPr marL="5061" marR="5061" marT="5061"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AD3"/>
                    </a:solidFill>
                  </a:tcPr>
                </a:tc>
                <a:tc>
                  <a:txBody>
                    <a:bodyPr/>
                    <a:lstStyle/>
                    <a:p>
                      <a:pPr algn="ctr" fontAlgn="ctr"/>
                      <a:r>
                        <a:rPr lang="en-US" sz="900" b="1" i="0" u="none" strike="noStrike">
                          <a:solidFill>
                            <a:srgbClr val="000000"/>
                          </a:solidFill>
                          <a:effectLst/>
                          <a:latin typeface="Montserrat" panose="00000500000000000000" pitchFamily="2" charset="0"/>
                        </a:rPr>
                        <a:t>Year 3</a:t>
                      </a:r>
                    </a:p>
                  </a:txBody>
                  <a:tcPr marL="5061" marR="5061" marT="5061"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AD3"/>
                    </a:solidFill>
                  </a:tcPr>
                </a:tc>
                <a:extLst>
                  <a:ext uri="{0D108BD9-81ED-4DB2-BD59-A6C34878D82A}">
                    <a16:rowId xmlns:a16="http://schemas.microsoft.com/office/drawing/2014/main" val="2448739252"/>
                  </a:ext>
                </a:extLst>
              </a:tr>
              <a:tr h="227753">
                <a:tc rowSpan="3">
                  <a:txBody>
                    <a:bodyPr/>
                    <a:lstStyle/>
                    <a:p>
                      <a:pPr algn="l" fontAlgn="ctr"/>
                      <a:r>
                        <a:rPr lang="en-US" sz="900" b="0" i="0" u="none" strike="noStrike">
                          <a:solidFill>
                            <a:srgbClr val="000000"/>
                          </a:solidFill>
                          <a:effectLst/>
                          <a:latin typeface="Montserrat" panose="00000500000000000000" pitchFamily="2" charset="0"/>
                        </a:rPr>
                        <a:t>Costs</a:t>
                      </a:r>
                    </a:p>
                  </a:txBody>
                  <a:tcPr marL="5061" marR="5061" marT="5061"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5CD"/>
                    </a:solidFill>
                  </a:tcPr>
                </a:tc>
                <a:tc>
                  <a:txBody>
                    <a:bodyPr/>
                    <a:lstStyle/>
                    <a:p>
                      <a:pPr algn="l" fontAlgn="ctr"/>
                      <a:r>
                        <a:rPr lang="en-US" sz="900" b="0" i="0" u="none" strike="noStrike">
                          <a:solidFill>
                            <a:srgbClr val="000000"/>
                          </a:solidFill>
                          <a:effectLst/>
                          <a:latin typeface="Montserrat" panose="00000500000000000000" pitchFamily="2" charset="0"/>
                        </a:rPr>
                        <a:t>MangoApps Licensing</a:t>
                      </a:r>
                    </a:p>
                  </a:txBody>
                  <a:tcPr marL="5061" marR="5061" marT="5061"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CE5CD"/>
                    </a:solidFill>
                  </a:tcPr>
                </a:tc>
                <a:tc>
                  <a:txBody>
                    <a:bodyPr/>
                    <a:lstStyle/>
                    <a:p>
                      <a:pPr algn="r" fontAlgn="ctr"/>
                      <a:r>
                        <a:rPr lang="en-US" sz="900" b="0" i="0" u="none" strike="noStrike">
                          <a:solidFill>
                            <a:srgbClr val="000000"/>
                          </a:solidFill>
                          <a:effectLst/>
                          <a:latin typeface="Montserrat" panose="00000500000000000000" pitchFamily="2" charset="0"/>
                        </a:rPr>
                        <a:t>$31,623</a:t>
                      </a:r>
                    </a:p>
                  </a:txBody>
                  <a:tcPr marL="5061" marR="5061" marT="5061"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$270,000</a:t>
                      </a:r>
                    </a:p>
                  </a:txBody>
                  <a:tcPr marL="5061" marR="5061" marT="5061"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$360,000</a:t>
                      </a:r>
                    </a:p>
                  </a:txBody>
                  <a:tcPr marL="5061" marR="5061" marT="5061"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$360,000</a:t>
                      </a:r>
                    </a:p>
                  </a:txBody>
                  <a:tcPr marL="5061" marR="5061" marT="5061"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930831199"/>
                  </a:ext>
                </a:extLst>
              </a:tr>
              <a:tr h="227753">
                <a:tc vMerge="1">
                  <a:txBody>
                    <a:bodyPr/>
                    <a:lstStyle/>
                    <a:p>
                      <a:endParaRPr lang="en-US"/>
                    </a:p>
                  </a:txBody>
                  <a:tcPr/>
                </a:tc>
                <a:tc>
                  <a:txBody>
                    <a:bodyPr/>
                    <a:lstStyle/>
                    <a:p>
                      <a:pPr algn="l" fontAlgn="ctr"/>
                      <a:r>
                        <a:rPr lang="en-US" sz="900" b="0" i="0" u="none" strike="noStrike">
                          <a:solidFill>
                            <a:srgbClr val="000000"/>
                          </a:solidFill>
                          <a:effectLst/>
                          <a:latin typeface="Montserrat" panose="00000500000000000000" pitchFamily="2" charset="0"/>
                        </a:rPr>
                        <a:t>MangoApps Customization Fees</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solidFill>
                      <a:srgbClr val="FCE5CD"/>
                    </a:solid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37950563"/>
                  </a:ext>
                </a:extLst>
              </a:tr>
              <a:tr h="227753">
                <a:tc vMerge="1">
                  <a:txBody>
                    <a:bodyPr/>
                    <a:lstStyle/>
                    <a:p>
                      <a:endParaRPr lang="en-US"/>
                    </a:p>
                  </a:txBody>
                  <a:tcPr/>
                </a:tc>
                <a:tc>
                  <a:txBody>
                    <a:bodyPr/>
                    <a:lstStyle/>
                    <a:p>
                      <a:pPr algn="l" fontAlgn="ctr"/>
                      <a:r>
                        <a:rPr lang="en-US" sz="900" b="0" i="0" u="none" strike="noStrike">
                          <a:solidFill>
                            <a:srgbClr val="000000"/>
                          </a:solidFill>
                          <a:effectLst/>
                          <a:latin typeface="Montserrat" panose="00000500000000000000" pitchFamily="2" charset="0"/>
                        </a:rPr>
                        <a:t>Internal Time Investment</a:t>
                      </a:r>
                    </a:p>
                  </a:txBody>
                  <a:tcPr marL="5061" marR="5061" marT="506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CE5CD"/>
                    </a:solid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r" fontAlgn="ctr"/>
                      <a:r>
                        <a:rPr lang="en-US" sz="900" b="0" i="0" u="none" strike="noStrike">
                          <a:solidFill>
                            <a:srgbClr val="000000"/>
                          </a:solidFill>
                          <a:effectLst/>
                          <a:latin typeface="Montserrat" panose="00000500000000000000" pitchFamily="2" charset="0"/>
                        </a:rPr>
                        <a:t>$150,000</a:t>
                      </a:r>
                    </a:p>
                  </a:txBody>
                  <a:tcPr marL="5061" marR="5061" marT="5061"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r" fontAlgn="ctr"/>
                      <a:r>
                        <a:rPr lang="en-US" sz="900" b="0" i="0" u="none" strike="noStrike">
                          <a:solidFill>
                            <a:srgbClr val="000000"/>
                          </a:solidFill>
                          <a:effectLst/>
                          <a:latin typeface="Montserrat" panose="00000500000000000000" pitchFamily="2" charset="0"/>
                        </a:rPr>
                        <a:t>$50,000</a:t>
                      </a:r>
                    </a:p>
                  </a:txBody>
                  <a:tcPr marL="5061" marR="5061" marT="5061"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r" fontAlgn="ctr"/>
                      <a:r>
                        <a:rPr lang="en-US" sz="900" b="0" i="0" u="none" strike="noStrike">
                          <a:solidFill>
                            <a:srgbClr val="000000"/>
                          </a:solidFill>
                          <a:effectLst/>
                          <a:latin typeface="Montserrat" panose="00000500000000000000" pitchFamily="2" charset="0"/>
                        </a:rPr>
                        <a:t>$50,000</a:t>
                      </a:r>
                    </a:p>
                  </a:txBody>
                  <a:tcPr marL="5061" marR="5061" marT="506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1707231"/>
                  </a:ext>
                </a:extLst>
              </a:tr>
              <a:tr h="227753">
                <a:tc rowSpan="7">
                  <a:txBody>
                    <a:bodyPr/>
                    <a:lstStyle/>
                    <a:p>
                      <a:pPr algn="l" fontAlgn="ctr"/>
                      <a:r>
                        <a:rPr lang="en-US" sz="900" b="0" i="0" u="none" strike="noStrike">
                          <a:solidFill>
                            <a:srgbClr val="000000"/>
                          </a:solidFill>
                          <a:effectLst/>
                          <a:latin typeface="Montserrat" panose="00000500000000000000" pitchFamily="2" charset="0"/>
                        </a:rPr>
                        <a:t>Benefits</a:t>
                      </a:r>
                    </a:p>
                  </a:txBody>
                  <a:tcPr marL="5061" marR="5061" marT="5061"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CCCC"/>
                    </a:solidFill>
                  </a:tcPr>
                </a:tc>
                <a:tc>
                  <a:txBody>
                    <a:bodyPr/>
                    <a:lstStyle/>
                    <a:p>
                      <a:pPr algn="l" fontAlgn="ctr"/>
                      <a:r>
                        <a:rPr lang="en-US" sz="900" b="0" i="0" u="none" strike="noStrike">
                          <a:solidFill>
                            <a:srgbClr val="000000"/>
                          </a:solidFill>
                          <a:effectLst/>
                          <a:latin typeface="Montserrat" panose="00000500000000000000" pitchFamily="2" charset="0"/>
                        </a:rPr>
                        <a:t>Learning Management System</a:t>
                      </a:r>
                    </a:p>
                  </a:txBody>
                  <a:tcPr marL="5061" marR="5061" marT="5061"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4CCCC"/>
                    </a:solid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$150,000</a:t>
                      </a:r>
                    </a:p>
                  </a:txBody>
                  <a:tcPr marL="5061" marR="5061" marT="5061"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$300,000</a:t>
                      </a:r>
                    </a:p>
                  </a:txBody>
                  <a:tcPr marL="5061" marR="5061" marT="5061"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$300,000</a:t>
                      </a:r>
                    </a:p>
                  </a:txBody>
                  <a:tcPr marL="5061" marR="5061" marT="5061"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4179531820"/>
                  </a:ext>
                </a:extLst>
              </a:tr>
              <a:tr h="227753">
                <a:tc vMerge="1">
                  <a:txBody>
                    <a:bodyPr/>
                    <a:lstStyle/>
                    <a:p>
                      <a:endParaRPr lang="en-US"/>
                    </a:p>
                  </a:txBody>
                  <a:tcPr/>
                </a:tc>
                <a:tc>
                  <a:txBody>
                    <a:bodyPr/>
                    <a:lstStyle/>
                    <a:p>
                      <a:pPr algn="l" fontAlgn="ctr"/>
                      <a:r>
                        <a:rPr lang="en-US" sz="900" b="0" i="0" u="none" strike="noStrike">
                          <a:solidFill>
                            <a:srgbClr val="000000"/>
                          </a:solidFill>
                          <a:effectLst/>
                          <a:latin typeface="Montserrat" panose="00000500000000000000" pitchFamily="2" charset="0"/>
                        </a:rPr>
                        <a:t>Old Intranet</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solidFill>
                      <a:srgbClr val="F4CCCC"/>
                    </a:solid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$50,000</a:t>
                      </a:r>
                    </a:p>
                  </a:txBody>
                  <a:tcPr marL="5061" marR="5061" marT="5061" marB="0" anchor="ctr">
                    <a:lnL>
                      <a:noFill/>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$100,000</a:t>
                      </a:r>
                    </a:p>
                  </a:txBody>
                  <a:tcPr marL="5061" marR="5061" marT="5061" marB="0" anchor="ctr">
                    <a:lnL>
                      <a:noFill/>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$100,000</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13443174"/>
                  </a:ext>
                </a:extLst>
              </a:tr>
              <a:tr h="227753">
                <a:tc vMerge="1">
                  <a:txBody>
                    <a:bodyPr/>
                    <a:lstStyle/>
                    <a:p>
                      <a:endParaRPr lang="en-US"/>
                    </a:p>
                  </a:txBody>
                  <a:tcPr/>
                </a:tc>
                <a:tc>
                  <a:txBody>
                    <a:bodyPr/>
                    <a:lstStyle/>
                    <a:p>
                      <a:pPr algn="l" fontAlgn="ctr"/>
                      <a:r>
                        <a:rPr lang="en-US" sz="900" b="0" i="0" u="none" strike="noStrike">
                          <a:solidFill>
                            <a:srgbClr val="000000"/>
                          </a:solidFill>
                          <a:effectLst/>
                          <a:latin typeface="Montserrat" panose="00000500000000000000" pitchFamily="2" charset="0"/>
                        </a:rPr>
                        <a:t>Rewards &amp; Recognition</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solidFill>
                      <a:srgbClr val="F4CCCC"/>
                    </a:solid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$160,000</a:t>
                      </a:r>
                    </a:p>
                  </a:txBody>
                  <a:tcPr marL="5061" marR="5061" marT="5061" marB="0" anchor="ctr">
                    <a:lnL>
                      <a:noFill/>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$320,000</a:t>
                      </a:r>
                    </a:p>
                  </a:txBody>
                  <a:tcPr marL="5061" marR="5061" marT="5061" marB="0" anchor="ctr">
                    <a:lnL>
                      <a:noFill/>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$320,000</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19775975"/>
                  </a:ext>
                </a:extLst>
              </a:tr>
              <a:tr h="227753">
                <a:tc vMerge="1">
                  <a:txBody>
                    <a:bodyPr/>
                    <a:lstStyle/>
                    <a:p>
                      <a:endParaRPr lang="en-US"/>
                    </a:p>
                  </a:txBody>
                  <a:tcPr/>
                </a:tc>
                <a:tc>
                  <a:txBody>
                    <a:bodyPr/>
                    <a:lstStyle/>
                    <a:p>
                      <a:pPr algn="l" fontAlgn="ctr"/>
                      <a:r>
                        <a:rPr lang="en-US" sz="900" b="0" i="0" u="none" strike="noStrike">
                          <a:solidFill>
                            <a:srgbClr val="000000"/>
                          </a:solidFill>
                          <a:effectLst/>
                          <a:latin typeface="Montserrat" panose="00000500000000000000" pitchFamily="2" charset="0"/>
                        </a:rPr>
                        <a:t>Email Inboxes</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solidFill>
                      <a:srgbClr val="F4CCCC"/>
                    </a:solid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$216,000</a:t>
                      </a:r>
                    </a:p>
                  </a:txBody>
                  <a:tcPr marL="5061" marR="5061" marT="5061" marB="0" anchor="ctr">
                    <a:lnL>
                      <a:noFill/>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$432,000</a:t>
                      </a:r>
                    </a:p>
                  </a:txBody>
                  <a:tcPr marL="5061" marR="5061" marT="5061" marB="0" anchor="ctr">
                    <a:lnL>
                      <a:noFill/>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$432,000</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72925697"/>
                  </a:ext>
                </a:extLst>
              </a:tr>
              <a:tr h="227753">
                <a:tc vMerge="1">
                  <a:txBody>
                    <a:bodyPr/>
                    <a:lstStyle/>
                    <a:p>
                      <a:endParaRPr lang="en-US"/>
                    </a:p>
                  </a:txBody>
                  <a:tcPr/>
                </a:tc>
                <a:tc>
                  <a:txBody>
                    <a:bodyPr/>
                    <a:lstStyle/>
                    <a:p>
                      <a:pPr algn="l" fontAlgn="ctr"/>
                      <a:r>
                        <a:rPr lang="en-US" sz="900" b="0" i="0" u="none" strike="noStrike">
                          <a:solidFill>
                            <a:srgbClr val="000000"/>
                          </a:solidFill>
                          <a:effectLst/>
                          <a:latin typeface="Montserrat" panose="00000500000000000000" pitchFamily="2" charset="0"/>
                        </a:rPr>
                        <a:t>Employee Survey System</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solidFill>
                      <a:srgbClr val="F4CCCC"/>
                    </a:solid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ctr"/>
                      <a:endParaRPr lang="en-US" sz="900" b="0" i="0" u="none" strike="noStrike">
                        <a:solidFill>
                          <a:srgbClr val="000000"/>
                        </a:solidFill>
                        <a:effectLst/>
                        <a:latin typeface="Montserrat" panose="00000500000000000000" pitchFamily="2" charset="0"/>
                      </a:endParaRPr>
                    </a:p>
                  </a:txBody>
                  <a:tcPr marL="5061" marR="5061" marT="5061" marB="0" anchor="ctr">
                    <a:lnL>
                      <a:noFill/>
                    </a:lnL>
                    <a:lnR>
                      <a:noFill/>
                    </a:lnR>
                    <a:lnT>
                      <a:noFill/>
                    </a:lnT>
                    <a:lnB>
                      <a:noFill/>
                    </a:lnB>
                    <a:noFill/>
                  </a:tcPr>
                </a:tc>
                <a:tc>
                  <a:txBody>
                    <a:bodyPr/>
                    <a:lstStyle/>
                    <a:p>
                      <a:pPr algn="l" fontAlgn="ctr"/>
                      <a:endParaRPr lang="en-US" sz="900" b="0" i="0" u="none" strike="noStrike">
                        <a:solidFill>
                          <a:srgbClr val="000000"/>
                        </a:solidFill>
                        <a:effectLst/>
                        <a:latin typeface="Montserrat" panose="00000500000000000000" pitchFamily="2" charset="0"/>
                      </a:endParaRPr>
                    </a:p>
                  </a:txBody>
                  <a:tcPr marL="5061" marR="5061" marT="5061" marB="0" anchor="ctr">
                    <a:lnL>
                      <a:noFill/>
                    </a:lnL>
                    <a:lnR>
                      <a:noFill/>
                    </a:lnR>
                    <a:lnT>
                      <a:noFill/>
                    </a:lnT>
                    <a:lnB>
                      <a:noFill/>
                    </a:lnB>
                    <a:noFill/>
                  </a:tcPr>
                </a:tc>
                <a:tc>
                  <a:txBody>
                    <a:bodyPr/>
                    <a:lstStyle/>
                    <a:p>
                      <a:pPr algn="l" fontAlgn="ctr"/>
                      <a:r>
                        <a:rPr lang="en-US" sz="900" b="0" i="0" u="none" strike="noStrike">
                          <a:solidFill>
                            <a:srgbClr val="000000"/>
                          </a:solidFill>
                          <a:effectLst/>
                          <a:latin typeface="Montserrat" panose="00000500000000000000" pitchFamily="2" charset="0"/>
                        </a:rPr>
                        <a:t> </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37939938"/>
                  </a:ext>
                </a:extLst>
              </a:tr>
              <a:tr h="227753">
                <a:tc vMerge="1">
                  <a:txBody>
                    <a:bodyPr/>
                    <a:lstStyle/>
                    <a:p>
                      <a:endParaRPr lang="en-US"/>
                    </a:p>
                  </a:txBody>
                  <a:tcPr/>
                </a:tc>
                <a:tc>
                  <a:txBody>
                    <a:bodyPr/>
                    <a:lstStyle/>
                    <a:p>
                      <a:pPr algn="l" fontAlgn="ctr"/>
                      <a:r>
                        <a:rPr lang="en-US" sz="900" b="0" i="0" u="none" strike="noStrike">
                          <a:solidFill>
                            <a:srgbClr val="000000"/>
                          </a:solidFill>
                          <a:effectLst/>
                          <a:latin typeface="Montserrat" panose="00000500000000000000" pitchFamily="2" charset="0"/>
                        </a:rPr>
                        <a:t>Spreadsheet System</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solidFill>
                      <a:srgbClr val="F4CCCC"/>
                    </a:solid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ctr"/>
                      <a:endParaRPr lang="en-US" sz="900" b="0" i="0" u="none" strike="noStrike">
                        <a:solidFill>
                          <a:srgbClr val="000000"/>
                        </a:solidFill>
                        <a:effectLst/>
                        <a:latin typeface="Montserrat" panose="00000500000000000000" pitchFamily="2" charset="0"/>
                      </a:endParaRPr>
                    </a:p>
                  </a:txBody>
                  <a:tcPr marL="5061" marR="5061" marT="5061" marB="0" anchor="ctr">
                    <a:lnL>
                      <a:noFill/>
                    </a:lnL>
                    <a:lnR>
                      <a:noFill/>
                    </a:lnR>
                    <a:lnT>
                      <a:noFill/>
                    </a:lnT>
                    <a:lnB>
                      <a:noFill/>
                    </a:lnB>
                    <a:noFill/>
                  </a:tcPr>
                </a:tc>
                <a:tc>
                  <a:txBody>
                    <a:bodyPr/>
                    <a:lstStyle/>
                    <a:p>
                      <a:pPr algn="l" fontAlgn="ctr"/>
                      <a:endParaRPr lang="en-US" sz="900" b="0" i="0" u="none" strike="noStrike">
                        <a:solidFill>
                          <a:srgbClr val="000000"/>
                        </a:solidFill>
                        <a:effectLst/>
                        <a:latin typeface="Montserrat" panose="00000500000000000000" pitchFamily="2" charset="0"/>
                      </a:endParaRPr>
                    </a:p>
                  </a:txBody>
                  <a:tcPr marL="5061" marR="5061" marT="5061" marB="0" anchor="ctr">
                    <a:lnL>
                      <a:noFill/>
                    </a:lnL>
                    <a:lnR>
                      <a:noFill/>
                    </a:lnR>
                    <a:lnT>
                      <a:noFill/>
                    </a:lnT>
                    <a:lnB>
                      <a:noFill/>
                    </a:lnB>
                    <a:noFill/>
                  </a:tcPr>
                </a:tc>
                <a:tc>
                  <a:txBody>
                    <a:bodyPr/>
                    <a:lstStyle/>
                    <a:p>
                      <a:pPr algn="l" fontAlgn="ctr"/>
                      <a:r>
                        <a:rPr lang="en-US" sz="900" b="0" i="0" u="none" strike="noStrike">
                          <a:solidFill>
                            <a:srgbClr val="000000"/>
                          </a:solidFill>
                          <a:effectLst/>
                          <a:latin typeface="Montserrat" panose="00000500000000000000" pitchFamily="2" charset="0"/>
                        </a:rPr>
                        <a:t> </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38986946"/>
                  </a:ext>
                </a:extLst>
              </a:tr>
              <a:tr h="227753">
                <a:tc vMerge="1">
                  <a:txBody>
                    <a:bodyPr/>
                    <a:lstStyle/>
                    <a:p>
                      <a:endParaRPr lang="en-US"/>
                    </a:p>
                  </a:txBody>
                  <a:tcPr/>
                </a:tc>
                <a:tc>
                  <a:txBody>
                    <a:bodyPr/>
                    <a:lstStyle/>
                    <a:p>
                      <a:pPr algn="l" fontAlgn="ctr"/>
                      <a:r>
                        <a:rPr lang="en-US" sz="900" b="0" i="0" u="none" strike="noStrike">
                          <a:solidFill>
                            <a:srgbClr val="000000"/>
                          </a:solidFill>
                          <a:effectLst/>
                          <a:latin typeface="Montserrat" panose="00000500000000000000" pitchFamily="2" charset="0"/>
                        </a:rPr>
                        <a:t>Task Management System</a:t>
                      </a:r>
                    </a:p>
                  </a:txBody>
                  <a:tcPr marL="5061" marR="5061" marT="506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4CCCC"/>
                    </a:solidFill>
                  </a:tcPr>
                </a:tc>
                <a:tc>
                  <a:txBody>
                    <a:bodyPr/>
                    <a:lstStyle/>
                    <a:p>
                      <a:pPr algn="ctr" fontAlgn="ctr"/>
                      <a:r>
                        <a:rPr lang="en-US" sz="900" b="0" i="0" u="none" strike="noStrike">
                          <a:solidFill>
                            <a:srgbClr val="000000"/>
                          </a:solidFill>
                          <a:effectLst/>
                          <a:latin typeface="Montserrat" panose="00000500000000000000" pitchFamily="2" charset="0"/>
                        </a:rPr>
                        <a:t>-</a:t>
                      </a:r>
                    </a:p>
                  </a:txBody>
                  <a:tcPr marL="5061" marR="5061" marT="5061"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r>
                        <a:rPr lang="en-US" sz="900" b="0" i="0" u="none" strike="noStrike">
                          <a:solidFill>
                            <a:srgbClr val="000000"/>
                          </a:solidFill>
                          <a:effectLst/>
                          <a:latin typeface="Montserrat" panose="00000500000000000000" pitchFamily="2" charset="0"/>
                        </a:rPr>
                        <a:t> </a:t>
                      </a:r>
                    </a:p>
                  </a:txBody>
                  <a:tcPr marL="5061" marR="5061" marT="5061"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r>
                        <a:rPr lang="en-US" sz="900" b="0" i="0" u="none" strike="noStrike">
                          <a:solidFill>
                            <a:srgbClr val="000000"/>
                          </a:solidFill>
                          <a:effectLst/>
                          <a:latin typeface="Montserrat" panose="00000500000000000000" pitchFamily="2" charset="0"/>
                        </a:rPr>
                        <a:t> </a:t>
                      </a:r>
                    </a:p>
                  </a:txBody>
                  <a:tcPr marL="5061" marR="5061" marT="5061"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r>
                        <a:rPr lang="en-US" sz="900" b="0" i="0" u="none" strike="noStrike">
                          <a:solidFill>
                            <a:srgbClr val="000000"/>
                          </a:solidFill>
                          <a:effectLst/>
                          <a:latin typeface="Montserrat" panose="00000500000000000000" pitchFamily="2" charset="0"/>
                        </a:rPr>
                        <a:t> </a:t>
                      </a:r>
                    </a:p>
                  </a:txBody>
                  <a:tcPr marL="5061" marR="5061" marT="506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4428093"/>
                  </a:ext>
                </a:extLst>
              </a:tr>
              <a:tr h="227753">
                <a:tc rowSpan="4">
                  <a:txBody>
                    <a:bodyPr/>
                    <a:lstStyle/>
                    <a:p>
                      <a:pPr algn="l" fontAlgn="ctr"/>
                      <a:r>
                        <a:rPr lang="en-US" sz="900" b="0" i="0" u="none" strike="noStrike">
                          <a:solidFill>
                            <a:srgbClr val="000000"/>
                          </a:solidFill>
                          <a:effectLst/>
                          <a:latin typeface="Montserrat" panose="00000500000000000000" pitchFamily="2" charset="0"/>
                        </a:rPr>
                        <a:t>Total</a:t>
                      </a:r>
                    </a:p>
                  </a:txBody>
                  <a:tcPr marL="5061" marR="5061" marT="5061"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FE2F3"/>
                    </a:solidFill>
                  </a:tcPr>
                </a:tc>
                <a:tc>
                  <a:txBody>
                    <a:bodyPr/>
                    <a:lstStyle/>
                    <a:p>
                      <a:pPr algn="l" fontAlgn="ctr"/>
                      <a:r>
                        <a:rPr lang="en-US" sz="900" b="0" i="0" u="none" strike="noStrike">
                          <a:solidFill>
                            <a:srgbClr val="000000"/>
                          </a:solidFill>
                          <a:effectLst/>
                          <a:latin typeface="Montserrat" panose="00000500000000000000" pitchFamily="2" charset="0"/>
                        </a:rPr>
                        <a:t>Total Costs</a:t>
                      </a:r>
                    </a:p>
                  </a:txBody>
                  <a:tcPr marL="5061" marR="5061" marT="5061"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FE2F3"/>
                    </a:solidFill>
                  </a:tcPr>
                </a:tc>
                <a:tc>
                  <a:txBody>
                    <a:bodyPr/>
                    <a:lstStyle/>
                    <a:p>
                      <a:pPr algn="r" fontAlgn="ctr"/>
                      <a:r>
                        <a:rPr lang="en-US" sz="900" b="0" i="0" u="none" strike="noStrike">
                          <a:solidFill>
                            <a:srgbClr val="000000"/>
                          </a:solidFill>
                          <a:effectLst/>
                          <a:latin typeface="Montserrat" panose="00000500000000000000" pitchFamily="2" charset="0"/>
                        </a:rPr>
                        <a:t>$31,623</a:t>
                      </a:r>
                    </a:p>
                  </a:txBody>
                  <a:tcPr marL="5061" marR="5061" marT="5061"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$420,000</a:t>
                      </a:r>
                    </a:p>
                  </a:txBody>
                  <a:tcPr marL="5061" marR="5061" marT="5061"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$410,000</a:t>
                      </a:r>
                    </a:p>
                  </a:txBody>
                  <a:tcPr marL="5061" marR="5061" marT="5061"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$410,000</a:t>
                      </a:r>
                    </a:p>
                  </a:txBody>
                  <a:tcPr marL="5061" marR="5061" marT="5061"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826890487"/>
                  </a:ext>
                </a:extLst>
              </a:tr>
              <a:tr h="227753">
                <a:tc vMerge="1">
                  <a:txBody>
                    <a:bodyPr/>
                    <a:lstStyle/>
                    <a:p>
                      <a:endParaRPr lang="en-US"/>
                    </a:p>
                  </a:txBody>
                  <a:tcPr/>
                </a:tc>
                <a:tc>
                  <a:txBody>
                    <a:bodyPr/>
                    <a:lstStyle/>
                    <a:p>
                      <a:pPr algn="l" fontAlgn="ctr"/>
                      <a:r>
                        <a:rPr lang="en-US" sz="900" b="0" i="0" u="none" strike="noStrike">
                          <a:solidFill>
                            <a:srgbClr val="000000"/>
                          </a:solidFill>
                          <a:effectLst/>
                          <a:latin typeface="Montserrat" panose="00000500000000000000" pitchFamily="2" charset="0"/>
                        </a:rPr>
                        <a:t>Total Benefits</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solidFill>
                      <a:srgbClr val="CFE2F3"/>
                    </a:solidFill>
                  </a:tcPr>
                </a:tc>
                <a:tc>
                  <a:txBody>
                    <a:bodyPr/>
                    <a:lstStyle/>
                    <a:p>
                      <a:pPr algn="r" fontAlgn="ctr"/>
                      <a:r>
                        <a:rPr lang="en-US" sz="900" b="0" i="0" u="none" strike="noStrike">
                          <a:solidFill>
                            <a:srgbClr val="000000"/>
                          </a:solidFill>
                          <a:effectLst/>
                          <a:latin typeface="Montserrat" panose="00000500000000000000" pitchFamily="2" charset="0"/>
                        </a:rPr>
                        <a:t>$0</a:t>
                      </a:r>
                    </a:p>
                  </a:txBody>
                  <a:tcPr marL="5061" marR="5061" marT="5061"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$576,000</a:t>
                      </a:r>
                    </a:p>
                  </a:txBody>
                  <a:tcPr marL="5061" marR="5061" marT="5061" marB="0" anchor="ctr">
                    <a:lnL>
                      <a:noFill/>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$1,152,000</a:t>
                      </a:r>
                    </a:p>
                  </a:txBody>
                  <a:tcPr marL="5061" marR="5061" marT="5061" marB="0" anchor="ctr">
                    <a:lnL>
                      <a:noFill/>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$1,152,000</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64146756"/>
                  </a:ext>
                </a:extLst>
              </a:tr>
              <a:tr h="227753">
                <a:tc vMerge="1">
                  <a:txBody>
                    <a:bodyPr/>
                    <a:lstStyle/>
                    <a:p>
                      <a:endParaRPr lang="en-US"/>
                    </a:p>
                  </a:txBody>
                  <a:tcPr/>
                </a:tc>
                <a:tc>
                  <a:txBody>
                    <a:bodyPr/>
                    <a:lstStyle/>
                    <a:p>
                      <a:pPr algn="l" fontAlgn="ctr"/>
                      <a:r>
                        <a:rPr lang="en-US" sz="900" b="0" i="0" u="none" strike="noStrike">
                          <a:solidFill>
                            <a:srgbClr val="000000"/>
                          </a:solidFill>
                          <a:effectLst/>
                          <a:latin typeface="Montserrat" panose="00000500000000000000" pitchFamily="2" charset="0"/>
                        </a:rPr>
                        <a:t>Net Gain</a:t>
                      </a:r>
                    </a:p>
                  </a:txBody>
                  <a:tcPr marL="5061" marR="5061" marT="5061" marB="0" anchor="ctr">
                    <a:lnL>
                      <a:noFill/>
                    </a:lnL>
                    <a:lnR w="6350" cap="flat" cmpd="sng" algn="ctr">
                      <a:solidFill>
                        <a:srgbClr val="000000"/>
                      </a:solidFill>
                      <a:prstDash val="solid"/>
                      <a:round/>
                      <a:headEnd type="none" w="med" len="med"/>
                      <a:tailEnd type="none" w="med" len="med"/>
                    </a:lnR>
                    <a:lnT>
                      <a:noFill/>
                    </a:lnT>
                    <a:lnB>
                      <a:noFill/>
                    </a:lnB>
                    <a:solidFill>
                      <a:srgbClr val="CFE2F3"/>
                    </a:solidFill>
                  </a:tcPr>
                </a:tc>
                <a:tc>
                  <a:txBody>
                    <a:bodyPr/>
                    <a:lstStyle/>
                    <a:p>
                      <a:pPr algn="r" fontAlgn="ctr"/>
                      <a:r>
                        <a:rPr lang="en-US" sz="900" b="0" i="0" u="none" strike="noStrike">
                          <a:solidFill>
                            <a:srgbClr val="000000"/>
                          </a:solidFill>
                          <a:effectLst/>
                          <a:latin typeface="Montserrat" panose="00000500000000000000" pitchFamily="2" charset="0"/>
                        </a:rPr>
                        <a:t>-$31,623</a:t>
                      </a:r>
                    </a:p>
                  </a:txBody>
                  <a:tcPr marL="5061" marR="5061" marT="5061"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r" fontAlgn="ctr"/>
                      <a:r>
                        <a:rPr lang="en-US" sz="900" b="0" i="0" u="none" strike="noStrike">
                          <a:solidFill>
                            <a:srgbClr val="000000"/>
                          </a:solidFill>
                          <a:effectLst/>
                          <a:latin typeface="Montserrat" panose="00000500000000000000" pitchFamily="2" charset="0"/>
                        </a:rPr>
                        <a:t>$156,000</a:t>
                      </a:r>
                    </a:p>
                  </a:txBody>
                  <a:tcPr marL="5061" marR="5061" marT="5061"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r" fontAlgn="ctr"/>
                      <a:r>
                        <a:rPr lang="en-US" sz="900" b="0" i="0" u="none" strike="noStrike">
                          <a:solidFill>
                            <a:srgbClr val="000000"/>
                          </a:solidFill>
                          <a:effectLst/>
                          <a:latin typeface="Montserrat" panose="00000500000000000000" pitchFamily="2" charset="0"/>
                        </a:rPr>
                        <a:t>$742,000</a:t>
                      </a:r>
                    </a:p>
                  </a:txBody>
                  <a:tcPr marL="5061" marR="5061" marT="5061"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r" fontAlgn="ctr"/>
                      <a:r>
                        <a:rPr lang="en-US" sz="900" b="0" i="0" u="none" strike="noStrike">
                          <a:solidFill>
                            <a:srgbClr val="000000"/>
                          </a:solidFill>
                          <a:effectLst/>
                          <a:latin typeface="Montserrat" panose="00000500000000000000" pitchFamily="2" charset="0"/>
                        </a:rPr>
                        <a:t>$742,000</a:t>
                      </a:r>
                    </a:p>
                  </a:txBody>
                  <a:tcPr marL="5061" marR="5061" marT="506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12908364"/>
                  </a:ext>
                </a:extLst>
              </a:tr>
              <a:tr h="227753">
                <a:tc vMerge="1">
                  <a:txBody>
                    <a:bodyPr/>
                    <a:lstStyle/>
                    <a:p>
                      <a:endParaRPr lang="en-US"/>
                    </a:p>
                  </a:txBody>
                  <a:tcPr/>
                </a:tc>
                <a:tc>
                  <a:txBody>
                    <a:bodyPr/>
                    <a:lstStyle/>
                    <a:p>
                      <a:pPr algn="l" fontAlgn="ctr"/>
                      <a:r>
                        <a:rPr lang="en-US" sz="900" b="1" i="0" u="none" strike="noStrike">
                          <a:solidFill>
                            <a:srgbClr val="000000"/>
                          </a:solidFill>
                          <a:effectLst/>
                          <a:latin typeface="Montserrat" panose="00000500000000000000" pitchFamily="2" charset="0"/>
                        </a:rPr>
                        <a:t>Total 3-Year Gains</a:t>
                      </a:r>
                    </a:p>
                  </a:txBody>
                  <a:tcPr marL="5061" marR="5061" marT="5061"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FE2F3"/>
                    </a:solidFill>
                  </a:tcPr>
                </a:tc>
                <a:tc>
                  <a:txBody>
                    <a:bodyPr/>
                    <a:lstStyle/>
                    <a:p>
                      <a:pPr algn="r" fontAlgn="ctr"/>
                      <a:r>
                        <a:rPr lang="en-US" sz="900" b="1" i="0" u="none" strike="noStrike">
                          <a:solidFill>
                            <a:srgbClr val="000000"/>
                          </a:solidFill>
                          <a:effectLst/>
                          <a:latin typeface="Montserrat" panose="00000500000000000000" pitchFamily="2" charset="0"/>
                        </a:rPr>
                        <a:t>$1,608,377</a:t>
                      </a:r>
                    </a:p>
                  </a:txBody>
                  <a:tcPr marL="5061" marR="5061" marT="50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r>
                        <a:rPr lang="en-US" sz="900" b="0" i="0" u="none" strike="noStrike">
                          <a:solidFill>
                            <a:srgbClr val="000000"/>
                          </a:solidFill>
                          <a:effectLst/>
                          <a:latin typeface="Montserrat" panose="00000500000000000000" pitchFamily="2" charset="0"/>
                        </a:rPr>
                        <a:t> </a:t>
                      </a:r>
                    </a:p>
                  </a:txBody>
                  <a:tcPr marL="5061" marR="5061" marT="5061" marB="0" anchor="ctr">
                    <a:lnL w="6350" cap="flat" cmpd="sng" algn="ctr">
                      <a:solidFill>
                        <a:srgbClr val="000000"/>
                      </a:solidFill>
                      <a:prstDash val="solid"/>
                      <a:round/>
                      <a:headEnd type="none" w="med" len="med"/>
                      <a:tailEnd type="none" w="med" len="med"/>
                    </a:lnL>
                    <a:lnR w="6350" cap="flat" cmpd="sng" algn="ctr">
                      <a:solidFill>
                        <a:srgbClr val="F8FAF8"/>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F8FAF8"/>
                      </a:solidFill>
                      <a:prstDash val="solid"/>
                      <a:round/>
                      <a:headEnd type="none" w="med" len="med"/>
                      <a:tailEnd type="none" w="med" len="med"/>
                    </a:lnB>
                    <a:solidFill>
                      <a:srgbClr val="F8FAF8"/>
                    </a:solidFill>
                  </a:tcPr>
                </a:tc>
                <a:tc>
                  <a:txBody>
                    <a:bodyPr/>
                    <a:lstStyle/>
                    <a:p>
                      <a:pPr algn="l" fontAlgn="ctr"/>
                      <a:r>
                        <a:rPr lang="en-US" sz="900" b="0" i="0" u="none" strike="noStrike">
                          <a:solidFill>
                            <a:srgbClr val="000000"/>
                          </a:solidFill>
                          <a:effectLst/>
                          <a:latin typeface="Montserrat" panose="00000500000000000000" pitchFamily="2" charset="0"/>
                        </a:rPr>
                        <a:t> </a:t>
                      </a:r>
                    </a:p>
                  </a:txBody>
                  <a:tcPr marL="5061" marR="5061" marT="5061" marB="0" anchor="ctr">
                    <a:lnL w="6350" cap="flat" cmpd="sng" algn="ctr">
                      <a:solidFill>
                        <a:srgbClr val="F8FAF8"/>
                      </a:solidFill>
                      <a:prstDash val="solid"/>
                      <a:round/>
                      <a:headEnd type="none" w="med" len="med"/>
                      <a:tailEnd type="none" w="med" len="med"/>
                    </a:lnL>
                    <a:lnR w="6350" cap="flat" cmpd="sng" algn="ctr">
                      <a:solidFill>
                        <a:srgbClr val="F8FAF8"/>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F8FAF8"/>
                      </a:solidFill>
                      <a:prstDash val="solid"/>
                      <a:round/>
                      <a:headEnd type="none" w="med" len="med"/>
                      <a:tailEnd type="none" w="med" len="med"/>
                    </a:lnB>
                    <a:solidFill>
                      <a:srgbClr val="F8FAF8"/>
                    </a:solidFill>
                  </a:tcPr>
                </a:tc>
                <a:tc>
                  <a:txBody>
                    <a:bodyPr/>
                    <a:lstStyle/>
                    <a:p>
                      <a:pPr algn="l" fontAlgn="ctr"/>
                      <a:r>
                        <a:rPr lang="en-US" sz="900" b="0" i="0" u="none" strike="noStrike" dirty="0">
                          <a:solidFill>
                            <a:srgbClr val="000000"/>
                          </a:solidFill>
                          <a:effectLst/>
                          <a:latin typeface="Montserrat" panose="00000500000000000000" pitchFamily="2" charset="0"/>
                        </a:rPr>
                        <a:t> </a:t>
                      </a:r>
                    </a:p>
                  </a:txBody>
                  <a:tcPr marL="5061" marR="5061" marT="5061" marB="0" anchor="ctr">
                    <a:lnL w="6350" cap="flat" cmpd="sng" algn="ctr">
                      <a:solidFill>
                        <a:srgbClr val="F8FAF8"/>
                      </a:solidFill>
                      <a:prstDash val="solid"/>
                      <a:round/>
                      <a:headEnd type="none" w="med" len="med"/>
                      <a:tailEnd type="none" w="med" len="med"/>
                    </a:lnL>
                    <a:lnR w="6350" cap="flat" cmpd="sng" algn="ctr">
                      <a:solidFill>
                        <a:srgbClr val="F8FAF8"/>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F8FAF8"/>
                      </a:solidFill>
                      <a:prstDash val="solid"/>
                      <a:round/>
                      <a:headEnd type="none" w="med" len="med"/>
                      <a:tailEnd type="none" w="med" len="med"/>
                    </a:lnB>
                    <a:solidFill>
                      <a:srgbClr val="F8FAF8"/>
                    </a:solidFill>
                  </a:tcPr>
                </a:tc>
                <a:extLst>
                  <a:ext uri="{0D108BD9-81ED-4DB2-BD59-A6C34878D82A}">
                    <a16:rowId xmlns:a16="http://schemas.microsoft.com/office/drawing/2014/main" val="3974499819"/>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8"/>
          <p:cNvSpPr txBox="1">
            <a:spLocks noGrp="1"/>
          </p:cNvSpPr>
          <p:nvPr>
            <p:ph type="body" idx="1"/>
          </p:nvPr>
        </p:nvSpPr>
        <p:spPr>
          <a:xfrm>
            <a:off x="586800" y="1152475"/>
            <a:ext cx="7274400" cy="2916000"/>
          </a:xfrm>
          <a:prstGeom prst="rect">
            <a:avLst/>
          </a:prstGeom>
        </p:spPr>
        <p:txBody>
          <a:bodyPr spcFirstLastPara="1" wrap="square" lIns="91425" tIns="91425" rIns="91425" bIns="91425" anchor="t" anchorCtr="0">
            <a:spAutoFit/>
          </a:bodyPr>
          <a:lstStyle/>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Soft ROI is measured in time savings for employees, based on industry research into how much time employees waste due to outdated tools.</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These are all difficult to truly quantify, as the dollar amounts represent hours of labor that have been freed up for more important tasks, rather than actual reductions in spending.</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Font typeface="Montserrat"/>
              <a:buChar char="●"/>
            </a:pPr>
            <a:r>
              <a:rPr lang="en" sz="1300">
                <a:latin typeface="Montserrat"/>
                <a:ea typeface="Montserrat"/>
                <a:cs typeface="Montserrat"/>
                <a:sym typeface="Montserrat"/>
              </a:rPr>
              <a:t>We always skew towards more conservative figures in this area, but the results can still be quite drastic.</a:t>
            </a:r>
            <a:br>
              <a:rPr lang="en" sz="1300">
                <a:latin typeface="Montserrat"/>
                <a:ea typeface="Montserrat"/>
                <a:cs typeface="Montserrat"/>
                <a:sym typeface="Montserrat"/>
              </a:rPr>
            </a:br>
            <a:endParaRPr sz="1300">
              <a:latin typeface="Montserrat"/>
              <a:ea typeface="Montserrat"/>
              <a:cs typeface="Montserrat"/>
              <a:sym typeface="Montserrat"/>
            </a:endParaRPr>
          </a:p>
          <a:p>
            <a:pPr marL="182880" lvl="0" indent="-219709" algn="l" rtl="0">
              <a:spcBef>
                <a:spcPts val="0"/>
              </a:spcBef>
              <a:spcAft>
                <a:spcPts val="0"/>
              </a:spcAft>
              <a:buClr>
                <a:srgbClr val="0671C6"/>
              </a:buClr>
              <a:buSzPts val="1300"/>
              <a:buFont typeface="Montserrat"/>
              <a:buChar char="●"/>
            </a:pPr>
            <a:r>
              <a:rPr lang="en" sz="1300" b="1">
                <a:latin typeface="Montserrat"/>
                <a:ea typeface="Montserrat"/>
                <a:cs typeface="Montserrat"/>
                <a:sym typeface="Montserrat"/>
              </a:rPr>
              <a:t>You should pick and choose from the following slides based on your organization’s specific situation.</a:t>
            </a:r>
            <a:endParaRPr sz="1300" b="1">
              <a:latin typeface="Montserrat"/>
              <a:ea typeface="Montserrat"/>
              <a:cs typeface="Montserrat"/>
              <a:sym typeface="Montserrat"/>
            </a:endParaRPr>
          </a:p>
        </p:txBody>
      </p:sp>
      <p:sp>
        <p:nvSpPr>
          <p:cNvPr id="182" name="Google Shape;182;p28"/>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28"/>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Soft ROI</a:t>
            </a:r>
            <a:endParaRPr sz="2000" b="1">
              <a:solidFill>
                <a:srgbClr val="FFFFFF"/>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9"/>
          <p:cNvSpPr txBox="1">
            <a:spLocks noGrp="1"/>
          </p:cNvSpPr>
          <p:nvPr>
            <p:ph type="body" idx="1"/>
          </p:nvPr>
        </p:nvSpPr>
        <p:spPr>
          <a:xfrm>
            <a:off x="818100" y="4382500"/>
            <a:ext cx="7507800" cy="834000"/>
          </a:xfrm>
          <a:prstGeom prst="rect">
            <a:avLst/>
          </a:prstGeom>
        </p:spPr>
        <p:txBody>
          <a:bodyPr spcFirstLastPara="1" wrap="square" lIns="91425" tIns="91425" rIns="91425" bIns="91425" anchor="t" anchorCtr="0">
            <a:normAutofit/>
          </a:bodyPr>
          <a:lstStyle/>
          <a:p>
            <a:pPr marL="0" lvl="0" indent="0" algn="ctr" rtl="0">
              <a:spcBef>
                <a:spcPts val="0"/>
              </a:spcBef>
              <a:spcAft>
                <a:spcPts val="1200"/>
              </a:spcAft>
              <a:buNone/>
            </a:pPr>
            <a:r>
              <a:rPr lang="en" sz="1200">
                <a:latin typeface="Montserrat"/>
                <a:ea typeface="Montserrat"/>
                <a:cs typeface="Montserrat"/>
                <a:sym typeface="Montserrat"/>
              </a:rPr>
              <a:t>This is an overview of the soft ROI of MangoApps. We will break this spreadsheet down section by section over the next few slides.</a:t>
            </a:r>
            <a:endParaRPr sz="1200">
              <a:latin typeface="Montserrat"/>
              <a:ea typeface="Montserrat"/>
              <a:cs typeface="Montserrat"/>
              <a:sym typeface="Montserrat"/>
            </a:endParaRPr>
          </a:p>
        </p:txBody>
      </p:sp>
      <p:sp>
        <p:nvSpPr>
          <p:cNvPr id="190" name="Google Shape;190;p29"/>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29"/>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Soft ROI</a:t>
            </a:r>
            <a:endParaRPr sz="2000" b="1">
              <a:solidFill>
                <a:srgbClr val="FFFFFF"/>
              </a:solidFill>
              <a:latin typeface="Montserrat"/>
              <a:ea typeface="Montserrat"/>
              <a:cs typeface="Montserrat"/>
              <a:sym typeface="Montserrat"/>
            </a:endParaRPr>
          </a:p>
        </p:txBody>
      </p:sp>
      <p:graphicFrame>
        <p:nvGraphicFramePr>
          <p:cNvPr id="3" name="Google Shape;215;p32">
            <a:extLst>
              <a:ext uri="{FF2B5EF4-FFF2-40B4-BE49-F238E27FC236}">
                <a16:creationId xmlns:a16="http://schemas.microsoft.com/office/drawing/2014/main" id="{4A35CA2F-D695-B49A-1CBA-6072B7649D7F}"/>
              </a:ext>
            </a:extLst>
          </p:cNvPr>
          <p:cNvGraphicFramePr/>
          <p:nvPr>
            <p:extLst>
              <p:ext uri="{D42A27DB-BD31-4B8C-83A1-F6EECF244321}">
                <p14:modId xmlns:p14="http://schemas.microsoft.com/office/powerpoint/2010/main" val="2655211038"/>
              </p:ext>
            </p:extLst>
          </p:nvPr>
        </p:nvGraphicFramePr>
        <p:xfrm>
          <a:off x="447488" y="930050"/>
          <a:ext cx="8249025" cy="3280600"/>
        </p:xfrm>
        <a:graphic>
          <a:graphicData uri="http://schemas.openxmlformats.org/drawingml/2006/table">
            <a:tbl>
              <a:tblPr>
                <a:noFill/>
                <a:tableStyleId>{90F69357-381D-423C-9279-9AD84DC53AA6}</a:tableStyleId>
              </a:tblPr>
              <a:tblGrid>
                <a:gridCol w="1439550">
                  <a:extLst>
                    <a:ext uri="{9D8B030D-6E8A-4147-A177-3AD203B41FA5}">
                      <a16:colId xmlns:a16="http://schemas.microsoft.com/office/drawing/2014/main" val="20000"/>
                    </a:ext>
                  </a:extLst>
                </a:gridCol>
                <a:gridCol w="1728875">
                  <a:extLst>
                    <a:ext uri="{9D8B030D-6E8A-4147-A177-3AD203B41FA5}">
                      <a16:colId xmlns:a16="http://schemas.microsoft.com/office/drawing/2014/main" val="20001"/>
                    </a:ext>
                  </a:extLst>
                </a:gridCol>
                <a:gridCol w="1270150">
                  <a:extLst>
                    <a:ext uri="{9D8B030D-6E8A-4147-A177-3AD203B41FA5}">
                      <a16:colId xmlns:a16="http://schemas.microsoft.com/office/drawing/2014/main" val="20002"/>
                    </a:ext>
                  </a:extLst>
                </a:gridCol>
                <a:gridCol w="1270150">
                  <a:extLst>
                    <a:ext uri="{9D8B030D-6E8A-4147-A177-3AD203B41FA5}">
                      <a16:colId xmlns:a16="http://schemas.microsoft.com/office/drawing/2014/main" val="20003"/>
                    </a:ext>
                  </a:extLst>
                </a:gridCol>
                <a:gridCol w="1270150">
                  <a:extLst>
                    <a:ext uri="{9D8B030D-6E8A-4147-A177-3AD203B41FA5}">
                      <a16:colId xmlns:a16="http://schemas.microsoft.com/office/drawing/2014/main" val="20004"/>
                    </a:ext>
                  </a:extLst>
                </a:gridCol>
                <a:gridCol w="1270150">
                  <a:extLst>
                    <a:ext uri="{9D8B030D-6E8A-4147-A177-3AD203B41FA5}">
                      <a16:colId xmlns:a16="http://schemas.microsoft.com/office/drawing/2014/main" val="20005"/>
                    </a:ext>
                  </a:extLst>
                </a:gridCol>
              </a:tblGrid>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dirty="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gridSpan="4">
                  <a:txBody>
                    <a:bodyPr/>
                    <a:lstStyle/>
                    <a:p>
                      <a:pPr marL="0" lvl="0" indent="0" algn="ctr" rtl="0">
                        <a:lnSpc>
                          <a:spcPct val="115000"/>
                        </a:lnSpc>
                        <a:spcBef>
                          <a:spcPts val="0"/>
                        </a:spcBef>
                        <a:spcAft>
                          <a:spcPts val="0"/>
                        </a:spcAft>
                        <a:buNone/>
                      </a:pPr>
                      <a:r>
                        <a:rPr lang="en" sz="1200" b="1"/>
                        <a:t>Savings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D9EAD3"/>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94600">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b="1"/>
                        <a:t>Desk hrs</a:t>
                      </a:r>
                      <a:endParaRPr sz="1200" b="1"/>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Desk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hrs</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tc>
                  <a:txBody>
                    <a:bodyPr/>
                    <a:lstStyle/>
                    <a:p>
                      <a:pPr marL="0" lvl="0" indent="0" algn="ctr" rtl="0">
                        <a:lnSpc>
                          <a:spcPct val="115000"/>
                        </a:lnSpc>
                        <a:spcBef>
                          <a:spcPts val="0"/>
                        </a:spcBef>
                        <a:spcAft>
                          <a:spcPts val="0"/>
                        </a:spcAft>
                        <a:buNone/>
                      </a:pPr>
                      <a:r>
                        <a:rPr lang="en" sz="1200" b="1"/>
                        <a:t>Frontline $</a:t>
                      </a:r>
                      <a:endParaRPr sz="1200" b="1"/>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D9EAD3"/>
                    </a:solidFill>
                  </a:tcPr>
                </a:tc>
                <a:extLst>
                  <a:ext uri="{0D108BD9-81ED-4DB2-BD59-A6C34878D82A}">
                    <a16:rowId xmlns:a16="http://schemas.microsoft.com/office/drawing/2014/main" val="10001"/>
                  </a:ext>
                </a:extLst>
              </a:tr>
              <a:tr h="245500">
                <a:tc rowSpan="7">
                  <a:txBody>
                    <a:bodyPr/>
                    <a:lstStyle/>
                    <a:p>
                      <a:pPr marL="0" lvl="0" indent="0" algn="l" rtl="0">
                        <a:lnSpc>
                          <a:spcPct val="115000"/>
                        </a:lnSpc>
                        <a:spcBef>
                          <a:spcPts val="0"/>
                        </a:spcBef>
                        <a:spcAft>
                          <a:spcPts val="0"/>
                        </a:spcAft>
                        <a:buNone/>
                      </a:pPr>
                      <a:r>
                        <a:rPr lang="en" sz="1200"/>
                        <a:t>Soft ROI Breakdown</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l" rtl="0">
                        <a:lnSpc>
                          <a:spcPct val="115000"/>
                        </a:lnSpc>
                        <a:spcBef>
                          <a:spcPts val="0"/>
                        </a:spcBef>
                        <a:spcAft>
                          <a:spcPts val="0"/>
                        </a:spcAft>
                        <a:buNone/>
                      </a:pPr>
                      <a:r>
                        <a:rPr lang="en" sz="1200"/>
                        <a:t>Email</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dirty="0"/>
                        <a:t>260,000</a:t>
                      </a:r>
                      <a:endParaRPr sz="1200" dirty="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noFill/>
                  </a:tcPr>
                </a:tc>
                <a:tc>
                  <a:txBody>
                    <a:bodyPr/>
                    <a:lstStyle/>
                    <a:p>
                      <a:pPr marL="0" lvl="0" indent="0" algn="r" rtl="0">
                        <a:lnSpc>
                          <a:spcPct val="115000"/>
                        </a:lnSpc>
                        <a:spcBef>
                          <a:spcPts val="0"/>
                        </a:spcBef>
                        <a:spcAft>
                          <a:spcPts val="0"/>
                        </a:spcAft>
                        <a:buNone/>
                      </a:pPr>
                      <a:r>
                        <a:rPr lang="en" sz="1200" dirty="0"/>
                        <a:t>$7,800,000</a:t>
                      </a:r>
                      <a:endParaRPr sz="1200" dirty="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noFill/>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Finding Information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364,000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$10,920,000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312,000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$4,680,000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3"/>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Duplicated Work</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416,000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332,800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$4,992,000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Onboarding</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16,000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$480,000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160,000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5"/>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Reduced IT Spend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1200"/>
                        <a:t>-</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6"/>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Automation</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dirty="0"/>
                        <a:t>24,000</a:t>
                      </a:r>
                      <a:endParaRPr sz="1200" dirty="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$720,000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24,000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$360,000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7"/>
                  </a:ext>
                </a:extLst>
              </a:tr>
              <a:tr h="2455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Annual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FCE5CD"/>
                    </a:solidFill>
                  </a:tcPr>
                </a:tc>
                <a:tc>
                  <a:txBody>
                    <a:bodyPr/>
                    <a:lstStyle/>
                    <a:p>
                      <a:pPr marL="0" lvl="0" indent="0" algn="r" rtl="0">
                        <a:lnSpc>
                          <a:spcPct val="115000"/>
                        </a:lnSpc>
                        <a:spcBef>
                          <a:spcPts val="0"/>
                        </a:spcBef>
                        <a:spcAft>
                          <a:spcPts val="0"/>
                        </a:spcAft>
                        <a:buNone/>
                      </a:pPr>
                      <a:r>
                        <a:rPr lang="en" sz="1200"/>
                        <a:t>1,080,080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$32,600,000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828,800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r" rtl="0">
                        <a:lnSpc>
                          <a:spcPct val="115000"/>
                        </a:lnSpc>
                        <a:spcBef>
                          <a:spcPts val="0"/>
                        </a:spcBef>
                        <a:spcAft>
                          <a:spcPts val="0"/>
                        </a:spcAft>
                        <a:buNone/>
                      </a:pPr>
                      <a:r>
                        <a:rPr lang="en" sz="1200"/>
                        <a:t>$12,432,000</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94600">
                <a:tc rowSpan="3">
                  <a:txBody>
                    <a:bodyPr/>
                    <a:lstStyle/>
                    <a:p>
                      <a:pPr marL="0" lvl="0" indent="0" algn="l" rtl="0">
                        <a:lnSpc>
                          <a:spcPct val="115000"/>
                        </a:lnSpc>
                        <a:spcBef>
                          <a:spcPts val="0"/>
                        </a:spcBef>
                        <a:spcAft>
                          <a:spcPts val="0"/>
                        </a:spcAft>
                        <a:buNone/>
                      </a:pPr>
                      <a:r>
                        <a:rPr lang="en" sz="1200"/>
                        <a:t>Soft ROI Summary</a:t>
                      </a:r>
                      <a:endParaRPr sz="1200"/>
                    </a:p>
                  </a:txBody>
                  <a:tcPr marL="28575" marR="28575" marT="19050" marB="19050" anchor="ctr">
                    <a:lnL w="9525" cap="flat" cmpd="sng">
                      <a:solidFill>
                        <a:srgbClr val="000000"/>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l" rtl="0">
                        <a:lnSpc>
                          <a:spcPct val="115000"/>
                        </a:lnSpc>
                        <a:spcBef>
                          <a:spcPts val="0"/>
                        </a:spcBef>
                        <a:spcAft>
                          <a:spcPts val="0"/>
                        </a:spcAft>
                        <a:buNone/>
                      </a:pPr>
                      <a:r>
                        <a:rPr lang="en" sz="1200"/>
                        <a:t>Total Savings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$45,032,000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09"/>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Total Personnel Costs</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$374,400,000</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0"/>
                  </a:ext>
                </a:extLst>
              </a:tr>
              <a:tr h="294600">
                <a:tc vMerge="1">
                  <a:txBody>
                    <a:bodyPr/>
                    <a:lstStyle/>
                    <a:p>
                      <a:endParaRPr lang="en-US"/>
                    </a:p>
                  </a:txBody>
                  <a:tcPr/>
                </a:tc>
                <a:tc>
                  <a:txBody>
                    <a:bodyPr/>
                    <a:lstStyle/>
                    <a:p>
                      <a:pPr marL="0" lvl="0" indent="0" algn="l" rtl="0">
                        <a:lnSpc>
                          <a:spcPct val="115000"/>
                        </a:lnSpc>
                        <a:spcBef>
                          <a:spcPts val="0"/>
                        </a:spcBef>
                        <a:spcAft>
                          <a:spcPts val="0"/>
                        </a:spcAft>
                        <a:buNone/>
                      </a:pPr>
                      <a:r>
                        <a:rPr lang="en" sz="1200"/>
                        <a:t>Percent Saved</a:t>
                      </a:r>
                      <a:endParaRPr sz="1200"/>
                    </a:p>
                  </a:txBody>
                  <a:tcPr marL="28575" marR="28575" marT="19050" marB="19050" anchor="b">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solidFill>
                      <a:srgbClr val="9FC5E8"/>
                    </a:solidFill>
                  </a:tcPr>
                </a:tc>
                <a:tc>
                  <a:txBody>
                    <a:bodyPr/>
                    <a:lstStyle/>
                    <a:p>
                      <a:pPr marL="0" lvl="0" indent="0" algn="r" rtl="0">
                        <a:lnSpc>
                          <a:spcPct val="115000"/>
                        </a:lnSpc>
                        <a:spcBef>
                          <a:spcPts val="0"/>
                        </a:spcBef>
                        <a:spcAft>
                          <a:spcPts val="0"/>
                        </a:spcAft>
                        <a:buNone/>
                      </a:pPr>
                      <a:r>
                        <a:rPr lang="en" sz="1200"/>
                        <a:t>12.03%</a:t>
                      </a:r>
                      <a:endParaRPr sz="1200"/>
                    </a:p>
                  </a:txBody>
                  <a:tcPr marL="28575" marR="28575" marT="19050" marB="1905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000000"/>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800" dirty="0"/>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body" idx="1"/>
          </p:nvPr>
        </p:nvSpPr>
        <p:spPr>
          <a:xfrm>
            <a:off x="4501575" y="1160800"/>
            <a:ext cx="4245300" cy="3130800"/>
          </a:xfrm>
          <a:prstGeom prst="rect">
            <a:avLst/>
          </a:prstGeom>
        </p:spPr>
        <p:txBody>
          <a:bodyPr spcFirstLastPara="1" wrap="square" lIns="91425" tIns="91425" rIns="91425" bIns="91425" anchor="t" anchorCtr="0">
            <a:spAutoFit/>
          </a:bodyPr>
          <a:lstStyle/>
          <a:p>
            <a:pPr marL="182880" lvl="0" indent="-213359" algn="l" rtl="0">
              <a:spcBef>
                <a:spcPts val="0"/>
              </a:spcBef>
              <a:spcAft>
                <a:spcPts val="0"/>
              </a:spcAft>
              <a:buClr>
                <a:srgbClr val="0671C6"/>
              </a:buClr>
              <a:buSzPts val="1200"/>
              <a:buFont typeface="Montserrat"/>
              <a:buChar char="●"/>
            </a:pPr>
            <a:r>
              <a:rPr lang="en" sz="1200">
                <a:latin typeface="Montserrat"/>
                <a:ea typeface="Montserrat"/>
                <a:cs typeface="Montserrat"/>
                <a:sym typeface="Montserrat"/>
              </a:rPr>
              <a:t>Email is a bad tool for internal collaboration. It’s designed and intended for exchanging messages with outside parties.</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spcBef>
                <a:spcPts val="0"/>
              </a:spcBef>
              <a:spcAft>
                <a:spcPts val="0"/>
              </a:spcAft>
              <a:buClr>
                <a:srgbClr val="0671C6"/>
              </a:buClr>
              <a:buSzPts val="1200"/>
              <a:buChar char="●"/>
            </a:pPr>
            <a:r>
              <a:rPr lang="en" sz="1200">
                <a:latin typeface="Montserrat"/>
                <a:ea typeface="Montserrat"/>
                <a:cs typeface="Montserrat"/>
                <a:sym typeface="Montserrat"/>
              </a:rPr>
              <a:t>According to Harvard Business Review, </a:t>
            </a:r>
            <a:r>
              <a:rPr lang="en" sz="1200" b="1">
                <a:latin typeface="Montserrat"/>
                <a:ea typeface="Montserrat"/>
                <a:cs typeface="Montserrat"/>
                <a:sym typeface="Montserrat"/>
              </a:rPr>
              <a:t>the average professional spends 2.6 hours a day on email</a:t>
            </a:r>
            <a:r>
              <a:rPr lang="en" sz="1200">
                <a:latin typeface="Montserrat"/>
                <a:ea typeface="Montserrat"/>
                <a:cs typeface="Montserrat"/>
                <a:sym typeface="Montserrat"/>
              </a:rPr>
              <a:t>, much of which is inefficient exchanges with colleagues.</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spcBef>
                <a:spcPts val="0"/>
              </a:spcBef>
              <a:spcAft>
                <a:spcPts val="0"/>
              </a:spcAft>
              <a:buClr>
                <a:srgbClr val="0671C6"/>
              </a:buClr>
              <a:buSzPts val="1200"/>
              <a:buChar char="●"/>
            </a:pPr>
            <a:r>
              <a:rPr lang="en" sz="1200">
                <a:latin typeface="Montserrat"/>
                <a:ea typeface="Montserrat"/>
                <a:cs typeface="Montserrat"/>
                <a:sym typeface="Montserrat"/>
              </a:rPr>
              <a:t>Research from Forrester and other analysts has shown that implementing a tool like </a:t>
            </a:r>
            <a:r>
              <a:rPr lang="en" sz="1200" b="1">
                <a:latin typeface="Montserrat"/>
                <a:ea typeface="Montserrat"/>
                <a:cs typeface="Montserrat"/>
                <a:sym typeface="Montserrat"/>
              </a:rPr>
              <a:t>MangoApps can reduce corporate email by 20%</a:t>
            </a:r>
            <a:r>
              <a:rPr lang="en" sz="1200">
                <a:latin typeface="Montserrat"/>
                <a:ea typeface="Montserrat"/>
                <a:cs typeface="Montserrat"/>
                <a:sym typeface="Montserrat"/>
              </a:rPr>
              <a:t>, just at a baseline. That equates to about </a:t>
            </a:r>
            <a:r>
              <a:rPr lang="en" sz="1200" b="1">
                <a:latin typeface="Montserrat"/>
                <a:ea typeface="Montserrat"/>
                <a:cs typeface="Montserrat"/>
                <a:sym typeface="Montserrat"/>
              </a:rPr>
              <a:t>30 minutes per day for desk workers</a:t>
            </a:r>
            <a:r>
              <a:rPr lang="en" sz="1200">
                <a:latin typeface="Montserrat"/>
                <a:ea typeface="Montserrat"/>
                <a:cs typeface="Montserrat"/>
                <a:sym typeface="Montserrat"/>
              </a:rPr>
              <a:t>.</a:t>
            </a:r>
            <a:endParaRPr sz="1200">
              <a:latin typeface="Montserrat"/>
              <a:ea typeface="Montserrat"/>
              <a:cs typeface="Montserrat"/>
              <a:sym typeface="Montserrat"/>
            </a:endParaRPr>
          </a:p>
        </p:txBody>
      </p:sp>
      <p:sp>
        <p:nvSpPr>
          <p:cNvPr id="197" name="Google Shape;197;p30"/>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30"/>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rgbClr val="FFFFFF"/>
                </a:solidFill>
                <a:latin typeface="Montserrat"/>
                <a:ea typeface="Montserrat"/>
                <a:cs typeface="Montserrat"/>
                <a:sym typeface="Montserrat"/>
              </a:rPr>
              <a:t>1. Reducing Reliance On Email  </a:t>
            </a:r>
            <a:r>
              <a:rPr lang="en" sz="1800">
                <a:solidFill>
                  <a:srgbClr val="FFFFFF"/>
                </a:solidFill>
                <a:latin typeface="Montserrat Medium"/>
                <a:ea typeface="Montserrat Medium"/>
                <a:cs typeface="Montserrat Medium"/>
                <a:sym typeface="Montserrat Medium"/>
              </a:rPr>
              <a:t>(DESK WORKERS)</a:t>
            </a:r>
            <a:endParaRPr sz="1800">
              <a:solidFill>
                <a:srgbClr val="FFFFFF"/>
              </a:solidFill>
              <a:latin typeface="Montserrat"/>
              <a:ea typeface="Montserrat"/>
              <a:cs typeface="Montserrat"/>
              <a:sym typeface="Montserrat"/>
            </a:endParaRPr>
          </a:p>
        </p:txBody>
      </p:sp>
      <p:grpSp>
        <p:nvGrpSpPr>
          <p:cNvPr id="199" name="Google Shape;199;p30"/>
          <p:cNvGrpSpPr/>
          <p:nvPr/>
        </p:nvGrpSpPr>
        <p:grpSpPr>
          <a:xfrm>
            <a:off x="477550" y="1385350"/>
            <a:ext cx="3599916" cy="2681700"/>
            <a:chOff x="477550" y="1385350"/>
            <a:chExt cx="3599916" cy="2681700"/>
          </a:xfrm>
        </p:grpSpPr>
        <p:pic>
          <p:nvPicPr>
            <p:cNvPr id="200" name="Google Shape;200;p30"/>
            <p:cNvPicPr preferRelativeResize="0"/>
            <p:nvPr/>
          </p:nvPicPr>
          <p:blipFill rotWithShape="1">
            <a:blip r:embed="rId3">
              <a:alphaModFix/>
            </a:blip>
            <a:srcRect l="2234" r="24263"/>
            <a:stretch/>
          </p:blipFill>
          <p:spPr>
            <a:xfrm>
              <a:off x="477550" y="1385350"/>
              <a:ext cx="2957100" cy="2681700"/>
            </a:xfrm>
            <a:prstGeom prst="roundRect">
              <a:avLst>
                <a:gd name="adj" fmla="val 12547"/>
              </a:avLst>
            </a:prstGeom>
            <a:noFill/>
            <a:ln>
              <a:noFill/>
            </a:ln>
          </p:spPr>
        </p:pic>
        <p:pic>
          <p:nvPicPr>
            <p:cNvPr id="201" name="Google Shape;201;p30"/>
            <p:cNvPicPr preferRelativeResize="0"/>
            <p:nvPr/>
          </p:nvPicPr>
          <p:blipFill rotWithShape="1">
            <a:blip r:embed="rId4">
              <a:alphaModFix amt="20000"/>
            </a:blip>
            <a:srcRect l="25527" t="11954" r="25532" b="11954"/>
            <a:stretch/>
          </p:blipFill>
          <p:spPr>
            <a:xfrm>
              <a:off x="3563599" y="2572125"/>
              <a:ext cx="513867" cy="642000"/>
            </a:xfrm>
            <a:prstGeom prst="rect">
              <a:avLst/>
            </a:prstGeom>
            <a:noFill/>
            <a:ln>
              <a:noFill/>
            </a:ln>
          </p:spPr>
        </p:pic>
        <p:sp>
          <p:nvSpPr>
            <p:cNvPr id="202" name="Google Shape;202;p30"/>
            <p:cNvSpPr/>
            <p:nvPr/>
          </p:nvSpPr>
          <p:spPr>
            <a:xfrm>
              <a:off x="2655775" y="1757625"/>
              <a:ext cx="1300500" cy="642000"/>
            </a:xfrm>
            <a:prstGeom prst="roundRect">
              <a:avLst>
                <a:gd name="adj" fmla="val 16667"/>
              </a:avLst>
            </a:prstGeom>
            <a:solidFill>
              <a:srgbClr val="0CB4E9"/>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600">
                  <a:solidFill>
                    <a:schemeClr val="lt1"/>
                  </a:solidFill>
                  <a:latin typeface="Montserrat ExtraBold"/>
                  <a:ea typeface="Montserrat ExtraBold"/>
                  <a:cs typeface="Montserrat ExtraBold"/>
                  <a:sym typeface="Montserrat ExtraBold"/>
                </a:rPr>
                <a:t>2.6 hours</a:t>
              </a:r>
              <a:endParaRPr sz="1600">
                <a:solidFill>
                  <a:schemeClr val="lt1"/>
                </a:solidFill>
                <a:latin typeface="Montserrat ExtraBold"/>
                <a:ea typeface="Montserrat ExtraBold"/>
                <a:cs typeface="Montserrat ExtraBold"/>
                <a:sym typeface="Montserrat ExtraBold"/>
              </a:endParaRPr>
            </a:p>
            <a:p>
              <a:pPr marL="0" lvl="0" indent="0" algn="ctr" rtl="0">
                <a:spcBef>
                  <a:spcPts val="0"/>
                </a:spcBef>
                <a:spcAft>
                  <a:spcPts val="0"/>
                </a:spcAft>
                <a:buNone/>
              </a:pPr>
              <a:r>
                <a:rPr lang="en" sz="1000" b="1">
                  <a:solidFill>
                    <a:schemeClr val="lt1"/>
                  </a:solidFill>
                  <a:latin typeface="Montserrat"/>
                  <a:ea typeface="Montserrat"/>
                  <a:cs typeface="Montserrat"/>
                  <a:sym typeface="Montserrat"/>
                </a:rPr>
                <a:t>O N  E M A I L S</a:t>
              </a:r>
              <a:endParaRPr sz="900">
                <a:solidFill>
                  <a:schemeClr val="lt1"/>
                </a:solidFill>
                <a:latin typeface="Montserrat"/>
                <a:ea typeface="Montserrat"/>
                <a:cs typeface="Montserrat"/>
                <a:sym typeface="Montserra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1"/>
          <p:cNvSpPr txBox="1">
            <a:spLocks noGrp="1"/>
          </p:cNvSpPr>
          <p:nvPr>
            <p:ph type="body" idx="1"/>
          </p:nvPr>
        </p:nvSpPr>
        <p:spPr>
          <a:xfrm>
            <a:off x="408450" y="1045193"/>
            <a:ext cx="4485000" cy="3472500"/>
          </a:xfrm>
          <a:prstGeom prst="rect">
            <a:avLst/>
          </a:prstGeom>
        </p:spPr>
        <p:txBody>
          <a:bodyPr spcFirstLastPara="1" wrap="square" lIns="91425" tIns="91425" rIns="91425" bIns="91425" anchor="t" anchorCtr="0">
            <a:spAutoFit/>
          </a:bodyPr>
          <a:lstStyle/>
          <a:p>
            <a:pPr marL="182880" lvl="0" indent="-213359" algn="l" rtl="0">
              <a:lnSpc>
                <a:spcPct val="105000"/>
              </a:lnSpc>
              <a:spcBef>
                <a:spcPts val="0"/>
              </a:spcBef>
              <a:spcAft>
                <a:spcPts val="0"/>
              </a:spcAft>
              <a:buClr>
                <a:srgbClr val="0671C6"/>
              </a:buClr>
              <a:buSzPts val="1200"/>
              <a:buFont typeface="Montserrat"/>
              <a:buChar char="●"/>
            </a:pPr>
            <a:r>
              <a:rPr lang="en" sz="1200">
                <a:latin typeface="Montserrat"/>
                <a:ea typeface="Montserrat"/>
                <a:cs typeface="Montserrat"/>
                <a:sym typeface="Montserrat"/>
              </a:rPr>
              <a:t>Frontline employees send a few emails a month, and receive a litany of email blasts that don’t affect their jobs, which they largely ignore. When they do need something from their inbox, they have to dig through the noise to find it.</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lnSpc>
                <a:spcPct val="105000"/>
              </a:lnSpc>
              <a:spcBef>
                <a:spcPts val="0"/>
              </a:spcBef>
              <a:spcAft>
                <a:spcPts val="0"/>
              </a:spcAft>
              <a:buClr>
                <a:srgbClr val="0671C6"/>
              </a:buClr>
              <a:buSzPts val="1200"/>
              <a:buFont typeface="Montserrat"/>
              <a:buChar char="●"/>
            </a:pPr>
            <a:r>
              <a:rPr lang="en" sz="1200">
                <a:latin typeface="Montserrat"/>
                <a:ea typeface="Montserrat"/>
                <a:cs typeface="Montserrat"/>
                <a:sym typeface="Montserrat"/>
              </a:rPr>
              <a:t>Replacing their email account with a mobile app for intranet and communications will provide a more relevant, useful experience.</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lnSpc>
                <a:spcPct val="105000"/>
              </a:lnSpc>
              <a:spcBef>
                <a:spcPts val="0"/>
              </a:spcBef>
              <a:spcAft>
                <a:spcPts val="0"/>
              </a:spcAft>
              <a:buClr>
                <a:srgbClr val="0671C6"/>
              </a:buClr>
              <a:buSzPts val="1200"/>
              <a:buFont typeface="Montserrat"/>
              <a:buChar char="●"/>
            </a:pPr>
            <a:r>
              <a:rPr lang="en" sz="1200">
                <a:latin typeface="Montserrat"/>
                <a:ea typeface="Montserrat"/>
                <a:cs typeface="Montserrat"/>
                <a:sym typeface="Montserrat"/>
              </a:rPr>
              <a:t>Replacing Microsoft licenses for these employees means a reduction in per-user licensing fees, incorporated into the hard ROI we saw already.</a:t>
            </a:r>
            <a:br>
              <a:rPr lang="en" sz="1200">
                <a:latin typeface="Montserrat"/>
                <a:ea typeface="Montserrat"/>
                <a:cs typeface="Montserrat"/>
                <a:sym typeface="Montserrat"/>
              </a:rPr>
            </a:br>
            <a:endParaRPr sz="1200">
              <a:latin typeface="Montserrat"/>
              <a:ea typeface="Montserrat"/>
              <a:cs typeface="Montserrat"/>
              <a:sym typeface="Montserrat"/>
            </a:endParaRPr>
          </a:p>
          <a:p>
            <a:pPr marL="182880" lvl="0" indent="-213359" algn="l" rtl="0">
              <a:lnSpc>
                <a:spcPct val="105000"/>
              </a:lnSpc>
              <a:spcBef>
                <a:spcPts val="0"/>
              </a:spcBef>
              <a:spcAft>
                <a:spcPts val="0"/>
              </a:spcAft>
              <a:buClr>
                <a:srgbClr val="0671C6"/>
              </a:buClr>
              <a:buSzPts val="1200"/>
              <a:buFont typeface="Montserrat"/>
              <a:buChar char="●"/>
            </a:pPr>
            <a:r>
              <a:rPr lang="en" sz="1200">
                <a:latin typeface="Montserrat"/>
                <a:ea typeface="Montserrat"/>
                <a:cs typeface="Montserrat"/>
                <a:sym typeface="Montserrat"/>
              </a:rPr>
              <a:t>We have not attempted to quantify the time savings for this group, as there is no relevant research available today.</a:t>
            </a:r>
            <a:endParaRPr sz="1200">
              <a:latin typeface="Montserrat"/>
              <a:ea typeface="Montserrat"/>
              <a:cs typeface="Montserrat"/>
              <a:sym typeface="Montserrat"/>
            </a:endParaRPr>
          </a:p>
        </p:txBody>
      </p:sp>
      <p:sp>
        <p:nvSpPr>
          <p:cNvPr id="208" name="Google Shape;208;p31"/>
          <p:cNvSpPr/>
          <p:nvPr/>
        </p:nvSpPr>
        <p:spPr>
          <a:xfrm>
            <a:off x="-4270" y="-7625"/>
            <a:ext cx="9148200" cy="642000"/>
          </a:xfrm>
          <a:prstGeom prst="rect">
            <a:avLst/>
          </a:prstGeom>
          <a:solidFill>
            <a:srgbClr val="0671C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9" name="Google Shape;209;p31"/>
          <p:cNvSpPr txBox="1"/>
          <p:nvPr/>
        </p:nvSpPr>
        <p:spPr>
          <a:xfrm>
            <a:off x="-9600" y="-3106"/>
            <a:ext cx="9148200" cy="6225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2400"/>
              <a:buFont typeface="Arial"/>
              <a:buNone/>
            </a:pPr>
            <a:r>
              <a:rPr lang="en" sz="2000" b="1">
                <a:solidFill>
                  <a:schemeClr val="lt1"/>
                </a:solidFill>
                <a:latin typeface="Montserrat"/>
                <a:ea typeface="Montserrat"/>
                <a:cs typeface="Montserrat"/>
                <a:sym typeface="Montserrat"/>
              </a:rPr>
              <a:t>1. </a:t>
            </a:r>
            <a:r>
              <a:rPr lang="en" sz="2000" b="1">
                <a:solidFill>
                  <a:srgbClr val="FFFFFF"/>
                </a:solidFill>
                <a:latin typeface="Montserrat"/>
                <a:ea typeface="Montserrat"/>
                <a:cs typeface="Montserrat"/>
                <a:sym typeface="Montserrat"/>
              </a:rPr>
              <a:t>Reducing Reliance On Email  </a:t>
            </a:r>
            <a:r>
              <a:rPr lang="en" sz="1800">
                <a:solidFill>
                  <a:srgbClr val="FFFFFF"/>
                </a:solidFill>
                <a:latin typeface="Montserrat Medium"/>
                <a:ea typeface="Montserrat Medium"/>
                <a:cs typeface="Montserrat Medium"/>
                <a:sym typeface="Montserrat Medium"/>
              </a:rPr>
              <a:t>(FRONTLINE WORKERS)</a:t>
            </a:r>
            <a:endParaRPr sz="1800">
              <a:solidFill>
                <a:srgbClr val="FFFFFF"/>
              </a:solidFill>
              <a:latin typeface="Montserrat"/>
              <a:ea typeface="Montserrat"/>
              <a:cs typeface="Montserrat"/>
              <a:sym typeface="Montserrat"/>
            </a:endParaRPr>
          </a:p>
        </p:txBody>
      </p:sp>
      <p:pic>
        <p:nvPicPr>
          <p:cNvPr id="210" name="Google Shape;210;p31"/>
          <p:cNvPicPr preferRelativeResize="0"/>
          <p:nvPr/>
        </p:nvPicPr>
        <p:blipFill rotWithShape="1">
          <a:blip r:embed="rId3">
            <a:alphaModFix/>
          </a:blip>
          <a:srcRect/>
          <a:stretch/>
        </p:blipFill>
        <p:spPr>
          <a:xfrm>
            <a:off x="5497500" y="1045200"/>
            <a:ext cx="3054300" cy="3527100"/>
          </a:xfrm>
          <a:prstGeom prst="roundRect">
            <a:avLst>
              <a:gd name="adj" fmla="val 11612"/>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2505</Words>
  <Application>Microsoft Office PowerPoint</Application>
  <PresentationFormat>On-screen Show (16:9)</PresentationFormat>
  <Paragraphs>522</Paragraphs>
  <Slides>27</Slides>
  <Notes>27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Noto Sans Symbols</vt:lpstr>
      <vt:lpstr>Courier New</vt:lpstr>
      <vt:lpstr>Arial</vt:lpstr>
      <vt:lpstr>Montserrat Medium</vt:lpstr>
      <vt:lpstr>Montserrat</vt:lpstr>
      <vt:lpstr>Calibri</vt:lpstr>
      <vt:lpstr>Arial Black</vt:lpstr>
      <vt:lpstr>Arial Narrow</vt:lpstr>
      <vt:lpstr>Montserrat ExtraBold</vt:lpstr>
      <vt:lpstr>Simple Light</vt:lpstr>
      <vt:lpstr>MangoApps Business Case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Steps</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MangoApps Business Case Template</dc:title>
  <cp:lastModifiedBy>Christos Schrader</cp:lastModifiedBy>
  <cp:revision>2</cp:revision>
  <dcterms:modified xsi:type="dcterms:W3CDTF">2024-02-23T23:40:19Z</dcterms:modified>
</cp:coreProperties>
</file>